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63" r:id="rId6"/>
  </p:sldMasterIdLst>
  <p:notesMasterIdLst>
    <p:notesMasterId r:id="rId47"/>
  </p:notesMasterIdLst>
  <p:handoutMasterIdLst>
    <p:handoutMasterId r:id="rId48"/>
  </p:handoutMasterIdLst>
  <p:sldIdLst>
    <p:sldId id="2193" r:id="rId7"/>
    <p:sldId id="1957" r:id="rId8"/>
    <p:sldId id="2147" r:id="rId9"/>
    <p:sldId id="2190" r:id="rId10"/>
    <p:sldId id="2149" r:id="rId11"/>
    <p:sldId id="2183" r:id="rId12"/>
    <p:sldId id="2191" r:id="rId13"/>
    <p:sldId id="2154" r:id="rId14"/>
    <p:sldId id="2182" r:id="rId15"/>
    <p:sldId id="2130" r:id="rId16"/>
    <p:sldId id="1959" r:id="rId17"/>
    <p:sldId id="2194" r:id="rId18"/>
    <p:sldId id="2195" r:id="rId19"/>
    <p:sldId id="2196" r:id="rId20"/>
    <p:sldId id="2197" r:id="rId21"/>
    <p:sldId id="2198" r:id="rId22"/>
    <p:sldId id="2199" r:id="rId23"/>
    <p:sldId id="2200" r:id="rId24"/>
    <p:sldId id="2201" r:id="rId25"/>
    <p:sldId id="2202" r:id="rId26"/>
    <p:sldId id="2203" r:id="rId27"/>
    <p:sldId id="2204" r:id="rId28"/>
    <p:sldId id="2205" r:id="rId29"/>
    <p:sldId id="2206" r:id="rId30"/>
    <p:sldId id="2207" r:id="rId31"/>
    <p:sldId id="2208" r:id="rId32"/>
    <p:sldId id="2209" r:id="rId33"/>
    <p:sldId id="2210" r:id="rId34"/>
    <p:sldId id="2211" r:id="rId35"/>
    <p:sldId id="2212" r:id="rId36"/>
    <p:sldId id="2213" r:id="rId37"/>
    <p:sldId id="2214" r:id="rId38"/>
    <p:sldId id="2215" r:id="rId39"/>
    <p:sldId id="2216" r:id="rId40"/>
    <p:sldId id="2217" r:id="rId41"/>
    <p:sldId id="2218" r:id="rId42"/>
    <p:sldId id="2219" r:id="rId43"/>
    <p:sldId id="2220" r:id="rId44"/>
    <p:sldId id="2221" r:id="rId45"/>
    <p:sldId id="2222"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eloper Challenges" id="{D3E95C9D-3DD4-45B7-BFD9-4AE9F68B7B97}">
          <p14:sldIdLst>
            <p14:sldId id="2193"/>
            <p14:sldId id="1957"/>
            <p14:sldId id="2147"/>
            <p14:sldId id="2190"/>
            <p14:sldId id="2149"/>
          </p14:sldIdLst>
        </p14:section>
        <p14:section name="Why We Built App Center" id="{27517F23-8B1D-47DD-A2FE-BA9D12E3BC87}">
          <p14:sldIdLst>
            <p14:sldId id="2183"/>
            <p14:sldId id="2191"/>
          </p14:sldIdLst>
        </p14:section>
        <p14:section name="Product Overview" id="{ABFEDE84-1157-4C12-9300-8EA3AC6F02AE}">
          <p14:sldIdLst>
            <p14:sldId id="2154"/>
            <p14:sldId id="2182"/>
          </p14:sldIdLst>
        </p14:section>
        <p14:section name="Demo" id="{FD6CFCBC-2FCB-4506-9D5B-B19A30976AF8}">
          <p14:sldIdLst/>
        </p14:section>
        <p14:section name="Case Studies" id="{887C17A0-6772-4D97-9662-FFB3C5F1685C}">
          <p14:sldIdLst/>
        </p14:section>
        <p14:section name="Pricing &amp; Next Steps" id="{833AC679-065F-4D55-8029-CEACEDB6C50B}">
          <p14:sldIdLst>
            <p14:sldId id="2130"/>
            <p14:sldId id="1959"/>
            <p14:sldId id="2194"/>
            <p14:sldId id="2195"/>
            <p14:sldId id="2196"/>
            <p14:sldId id="2197"/>
            <p14:sldId id="2198"/>
            <p14:sldId id="2199"/>
            <p14:sldId id="2200"/>
            <p14:sldId id="2201"/>
            <p14:sldId id="2202"/>
            <p14:sldId id="2203"/>
            <p14:sldId id="2204"/>
            <p14:sldId id="2205"/>
            <p14:sldId id="2206"/>
            <p14:sldId id="2207"/>
            <p14:sldId id="2208"/>
            <p14:sldId id="2209"/>
            <p14:sldId id="2210"/>
            <p14:sldId id="2211"/>
            <p14:sldId id="2212"/>
            <p14:sldId id="2213"/>
            <p14:sldId id="2214"/>
            <p14:sldId id="2215"/>
            <p14:sldId id="2216"/>
            <p14:sldId id="2217"/>
            <p14:sldId id="2218"/>
            <p14:sldId id="2219"/>
            <p14:sldId id="2220"/>
            <p14:sldId id="2221"/>
            <p14:sldId id="2222"/>
          </p14:sldIdLst>
        </p14:section>
        <p14:section name="Appendix" id="{03263EBE-6509-E142-A7D2-38188205CDC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29" name="Chris Geymont" initials="CG [2]" lastIdx="1" clrIdx="29">
    <p:extLst/>
  </p:cmAuthor>
  <p:cmAuthor id="1" name="Mary Feil-Jacobs" initials="MFJ" lastIdx="43" clrIdx="1"/>
  <p:cmAuthor id="30" name="Chris Geymont" initials="CG [3]" lastIdx="1" clrIdx="30">
    <p:extLst/>
  </p:cmAuthor>
  <p:cmAuthor id="2" name="Monica Lueder" initials="ML" lastIdx="22" clrIdx="2">
    <p:extLst/>
  </p:cmAuthor>
  <p:cmAuthor id="31" name="Sajan Parihar" initials="SP" lastIdx="2" clrIdx="31"/>
  <p:cmAuthor id="3" name="Mary Feil-Jacobs" initials="MF" lastIdx="22" clrIdx="3">
    <p:extLst/>
  </p:cmAuthor>
  <p:cmAuthor id="32" name="Rajen Kishna" initials="RK" lastIdx="6" clrIdx="32"/>
  <p:cmAuthor id="4" name="Lacey Butler" initials="LB [2]" lastIdx="1" clrIdx="4"/>
  <p:cmAuthor id="5" name="Lacey Butler" initials="LB [3]" lastIdx="1" clrIdx="5"/>
  <p:cmAuthor id="6" name="Achim Dettweiler" initials="AD" lastIdx="3" clrIdx="6">
    <p:extLst/>
  </p:cmAuthor>
  <p:cmAuthor id="7" name="Jo Ann Buckner" initials="JB" lastIdx="1" clrIdx="7">
    <p:extLst/>
  </p:cmAuthor>
  <p:cmAuthor id="8" name="Frank Weigel" initials="FW" lastIdx="13" clrIdx="8"/>
  <p:cmAuthor id="9" name="Lacey Butler" initials="LB" lastIdx="62" clrIdx="9">
    <p:extLst/>
  </p:cmAuthor>
  <p:cmAuthor id="10" name="Lacey Butler" initials="LB [4]" lastIdx="1" clrIdx="10">
    <p:extLst/>
  </p:cmAuthor>
  <p:cmAuthor id="11" name="Lacey Butler" initials="LB [5]" lastIdx="1" clrIdx="11">
    <p:extLst/>
  </p:cmAuthor>
  <p:cmAuthor id="12" name="Lacey Butler" initials="LB [4] [2]" lastIdx="1" clrIdx="12">
    <p:extLst/>
  </p:cmAuthor>
  <p:cmAuthor id="13" name="Lacey Butler" initials="LB [6]" lastIdx="1" clrIdx="13">
    <p:extLst/>
  </p:cmAuthor>
  <p:cmAuthor id="14" name="Lacey Butler" initials="LB [4] [3]" lastIdx="1" clrIdx="14">
    <p:extLst/>
  </p:cmAuthor>
  <p:cmAuthor id="15" name="Lacey Butler" initials="LB [7]" lastIdx="1" clrIdx="15">
    <p:extLst/>
  </p:cmAuthor>
  <p:cmAuthor id="16" name="Lacey Butler" initials="LB [8]" lastIdx="1" clrIdx="16">
    <p:extLst/>
  </p:cmAuthor>
  <p:cmAuthor id="17" name="Lacey Butler" initials="LB [9]" lastIdx="1" clrIdx="17">
    <p:extLst/>
  </p:cmAuthor>
  <p:cmAuthor id="18" name="Lacey Butler" initials="LB [10]" lastIdx="1" clrIdx="18">
    <p:extLst/>
  </p:cmAuthor>
  <p:cmAuthor id="19" name="Lacey Butler" initials="LB [11]" lastIdx="1" clrIdx="19">
    <p:extLst/>
  </p:cmAuthor>
  <p:cmAuthor id="20" name="Lacey Butler" initials="LB [12]" lastIdx="1" clrIdx="20">
    <p:extLst/>
  </p:cmAuthor>
  <p:cmAuthor id="21" name="Lacey Butler" initials="LB [13]" lastIdx="1" clrIdx="21">
    <p:extLst/>
  </p:cmAuthor>
  <p:cmAuthor id="22" name="Lacey Butler" initials="LB [14]" lastIdx="1" clrIdx="22">
    <p:extLst/>
  </p:cmAuthor>
  <p:cmAuthor id="23" name="Lacey Butler" initials="LB [15]" lastIdx="1" clrIdx="23">
    <p:extLst/>
  </p:cmAuthor>
  <p:cmAuthor id="24" name="Francine Anthony" initials="FA" lastIdx="1" clrIdx="24"/>
  <p:cmAuthor id="25" name="Francine Anthony" initials="FA [2]" lastIdx="1" clrIdx="25"/>
  <p:cmAuthor id="26" name="Francine Anthony" initials="FA [3]" lastIdx="1" clrIdx="26"/>
  <p:cmAuthor id="27" name="Francine Anthony" initials="FA [4]" lastIdx="1" clrIdx="27"/>
  <p:cmAuthor id="28" name="Chris Geymont" initials="CG" lastIdx="3" clrIdx="28">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7D7"/>
    <a:srgbClr val="0078D7"/>
    <a:srgbClr val="277EFF"/>
    <a:srgbClr val="5B2C91"/>
    <a:srgbClr val="F7F7F7"/>
    <a:srgbClr val="DDDFE2"/>
    <a:srgbClr val="737373"/>
    <a:srgbClr val="45216C"/>
    <a:srgbClr val="00307B"/>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5"/>
    <p:restoredTop sz="89648" autoAdjust="0"/>
  </p:normalViewPr>
  <p:slideViewPr>
    <p:cSldViewPr snapToGrid="0">
      <p:cViewPr varScale="1">
        <p:scale>
          <a:sx n="128" d="100"/>
          <a:sy n="128" d="100"/>
        </p:scale>
        <p:origin x="176" y="432"/>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6/11/relationships/changesInfo" Target="changesInfos/changesInfo1.xml"/><Relationship Id="rId55" Type="http://schemas.microsoft.com/office/2015/10/relationships/revisionInfo" Target="revisionInfo.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hite (MOBILE CENTER)" userId="1003BFFD96F2098C@LIVE.COM" providerId="AD" clId="Web-{AB0CF4B1-2BCB-4485-8832-7D09BC29DACD}"/>
    <pc:docChg chg="modSld">
      <pc:chgData name="James White (MOBILE CENTER)" userId="1003BFFD96F2098C@LIVE.COM" providerId="AD" clId="Web-{AB0CF4B1-2BCB-4485-8832-7D09BC29DACD}" dt="2017-10-30T20:29:53.484" v="76"/>
      <pc:docMkLst>
        <pc:docMk/>
      </pc:docMkLst>
      <pc:sldChg chg="modSp">
        <pc:chgData name="James White (MOBILE CENTER)" userId="1003BFFD96F2098C@LIVE.COM" providerId="AD" clId="Web-{AB0CF4B1-2BCB-4485-8832-7D09BC29DACD}" dt="2017-10-30T20:29:53.484" v="76"/>
        <pc:sldMkLst>
          <pc:docMk/>
          <pc:sldMk cId="1948295791" sldId="2155"/>
        </pc:sldMkLst>
        <pc:spChg chg="mod">
          <ac:chgData name="James White (MOBILE CENTER)" userId="1003BFFD96F2098C@LIVE.COM" providerId="AD" clId="Web-{AB0CF4B1-2BCB-4485-8832-7D09BC29DACD}" dt="2017-10-30T20:27:58.813" v="73"/>
          <ac:spMkLst>
            <pc:docMk/>
            <pc:sldMk cId="1948295791" sldId="2155"/>
            <ac:spMk id="6" creationId="{00000000-0000-0000-0000-000000000000}"/>
          </ac:spMkLst>
        </pc:spChg>
        <pc:grpChg chg="mod">
          <ac:chgData name="James White (MOBILE CENTER)" userId="1003BFFD96F2098C@LIVE.COM" providerId="AD" clId="Web-{AB0CF4B1-2BCB-4485-8832-7D09BC29DACD}" dt="2017-10-30T20:29:53.484" v="76"/>
          <ac:grpSpMkLst>
            <pc:docMk/>
            <pc:sldMk cId="1948295791" sldId="2155"/>
            <ac:grpSpMk id="19" creationId="{00000000-0000-0000-0000-000000000000}"/>
          </ac:grpSpMkLst>
        </pc:grpChg>
        <pc:picChg chg="mod">
          <ac:chgData name="James White (MOBILE CENTER)" userId="1003BFFD96F2098C@LIVE.COM" providerId="AD" clId="Web-{AB0CF4B1-2BCB-4485-8832-7D09BC29DACD}" dt="2017-10-30T20:28:00.969" v="74"/>
          <ac:picMkLst>
            <pc:docMk/>
            <pc:sldMk cId="1948295791" sldId="2155"/>
            <ac:picMk id="5" creationId="{00000000-0000-0000-0000-000000000000}"/>
          </ac:picMkLst>
        </pc:picChg>
        <pc:picChg chg="mod">
          <ac:chgData name="James White (MOBILE CENTER)" userId="1003BFFD96F2098C@LIVE.COM" providerId="AD" clId="Web-{AB0CF4B1-2BCB-4485-8832-7D09BC29DACD}" dt="2017-10-30T20:27:50.969" v="69"/>
          <ac:picMkLst>
            <pc:docMk/>
            <pc:sldMk cId="1948295791" sldId="2155"/>
            <ac:picMk id="8" creationId="{00000000-0000-0000-0000-000000000000}"/>
          </ac:picMkLst>
        </pc:picChg>
        <pc:picChg chg="mod">
          <ac:chgData name="James White (MOBILE CENTER)" userId="1003BFFD96F2098C@LIVE.COM" providerId="AD" clId="Web-{AB0CF4B1-2BCB-4485-8832-7D09BC29DACD}" dt="2017-10-30T20:27:51.001" v="70"/>
          <ac:picMkLst>
            <pc:docMk/>
            <pc:sldMk cId="1948295791" sldId="2155"/>
            <ac:picMk id="10" creationId="{00000000-0000-0000-0000-000000000000}"/>
          </ac:picMkLst>
        </pc:picChg>
      </pc:sldChg>
      <pc:sldChg chg="modSp">
        <pc:chgData name="James White (MOBILE CENTER)" userId="1003BFFD96F2098C@LIVE.COM" providerId="AD" clId="Web-{AB0CF4B1-2BCB-4485-8832-7D09BC29DACD}" dt="2017-10-30T19:55:34.040" v="66"/>
        <pc:sldMkLst>
          <pc:docMk/>
          <pc:sldMk cId="3357367665" sldId="2174"/>
        </pc:sldMkLst>
        <pc:spChg chg="mod">
          <ac:chgData name="James White (MOBILE CENTER)" userId="1003BFFD96F2098C@LIVE.COM" providerId="AD" clId="Web-{AB0CF4B1-2BCB-4485-8832-7D09BC29DACD}" dt="2017-10-30T19:55:34.040" v="66"/>
          <ac:spMkLst>
            <pc:docMk/>
            <pc:sldMk cId="3357367665" sldId="2174"/>
            <ac:spMk id="7" creationId="{136C7400-9CCD-4B89-AC55-4DE0C808704D}"/>
          </ac:spMkLst>
        </pc:spChg>
        <pc:spChg chg="mod">
          <ac:chgData name="James White (MOBILE CENTER)" userId="1003BFFD96F2098C@LIVE.COM" providerId="AD" clId="Web-{AB0CF4B1-2BCB-4485-8832-7D09BC29DACD}" dt="2017-10-30T19:48:16.842" v="54"/>
          <ac:spMkLst>
            <pc:docMk/>
            <pc:sldMk cId="3357367665" sldId="2174"/>
            <ac:spMk id="9" creationId="{14E7A266-82C4-4EAB-9CD7-97F0ADA2F43D}"/>
          </ac:spMkLst>
        </pc:spChg>
      </pc:sldChg>
    </pc:docChg>
  </pc:docChgLst>
  <pc:docChgLst>
    <pc:chgData name="James White (MOBILE CENTER)" userId="1003BFFD96F2098C@LIVE.COM" providerId="AD" clId="Web-{E69FCBC5-D8E6-46F1-80DD-2272A6F946AE}"/>
    <pc:docChg chg="modSld">
      <pc:chgData name="James White (MOBILE CENTER)" userId="1003BFFD96F2098C@LIVE.COM" providerId="AD" clId="Web-{E69FCBC5-D8E6-46F1-80DD-2272A6F946AE}" dt="2017-11-14T01:00:58.065" v="4"/>
      <pc:docMkLst>
        <pc:docMk/>
      </pc:docMkLst>
      <pc:sldChg chg="mod modShow">
        <pc:chgData name="James White (MOBILE CENTER)" userId="1003BFFD96F2098C@LIVE.COM" providerId="AD" clId="Web-{E69FCBC5-D8E6-46F1-80DD-2272A6F946AE}" dt="2017-11-14T01:00:56.471" v="3"/>
        <pc:sldMkLst>
          <pc:docMk/>
          <pc:sldMk cId="638675872" sldId="2082"/>
        </pc:sldMkLst>
      </pc:sldChg>
      <pc:sldChg chg="mod modShow">
        <pc:chgData name="James White (MOBILE CENTER)" userId="1003BFFD96F2098C@LIVE.COM" providerId="AD" clId="Web-{E69FCBC5-D8E6-46F1-80DD-2272A6F946AE}" dt="2017-11-14T01:00:58.065" v="4"/>
        <pc:sldMkLst>
          <pc:docMk/>
          <pc:sldMk cId="1891750438" sldId="2134"/>
        </pc:sldMkLst>
      </pc:sldChg>
      <pc:sldChg chg="mod modShow">
        <pc:chgData name="James White (MOBILE CENTER)" userId="1003BFFD96F2098C@LIVE.COM" providerId="AD" clId="Web-{E69FCBC5-D8E6-46F1-80DD-2272A6F946AE}" dt="2017-11-14T01:00:49.659" v="2"/>
        <pc:sldMkLst>
          <pc:docMk/>
          <pc:sldMk cId="715940866" sldId="2135"/>
        </pc:sldMkLst>
      </pc:sldChg>
      <pc:sldChg chg="mod modShow">
        <pc:chgData name="James White (MOBILE CENTER)" userId="1003BFFD96F2098C@LIVE.COM" providerId="AD" clId="Web-{E69FCBC5-D8E6-46F1-80DD-2272A6F946AE}" dt="2017-11-14T01:00:47.753" v="1"/>
        <pc:sldMkLst>
          <pc:docMk/>
          <pc:sldMk cId="1560192202" sldId="2136"/>
        </pc:sldMkLst>
      </pc:sldChg>
      <pc:sldChg chg="mod modShow">
        <pc:chgData name="James White (MOBILE CENTER)" userId="1003BFFD96F2098C@LIVE.COM" providerId="AD" clId="Web-{E69FCBC5-D8E6-46F1-80DD-2272A6F946AE}" dt="2017-11-14T01:00:43.862" v="0"/>
        <pc:sldMkLst>
          <pc:docMk/>
          <pc:sldMk cId="3307820526" sldId="2172"/>
        </pc:sldMkLst>
      </pc:sldChg>
    </pc:docChg>
  </pc:docChgLst>
  <pc:docChgLst>
    <pc:chgData name="James White (MOBILE CENTER)" userId="1003BFFD96F2098C@LIVE.COM" providerId="AD" clId="Web-{8EF5A11A-9E48-4D37-946C-86FCDBAF9DE0}"/>
    <pc:docChg chg="modSld sldOrd">
      <pc:chgData name="James White (MOBILE CENTER)" userId="1003BFFD96F2098C@LIVE.COM" providerId="AD" clId="Web-{8EF5A11A-9E48-4D37-946C-86FCDBAF9DE0}" dt="2017-11-08T15:06:44.607" v="15"/>
      <pc:docMkLst>
        <pc:docMk/>
      </pc:docMkLst>
      <pc:sldChg chg="ord">
        <pc:chgData name="James White (MOBILE CENTER)" userId="1003BFFD96F2098C@LIVE.COM" providerId="AD" clId="Web-{8EF5A11A-9E48-4D37-946C-86FCDBAF9DE0}" dt="2017-11-08T15:05:57.184" v="1"/>
        <pc:sldMkLst>
          <pc:docMk/>
          <pc:sldMk cId="714895877" sldId="2157"/>
        </pc:sldMkLst>
      </pc:sldChg>
      <pc:sldChg chg="modSp">
        <pc:chgData name="James White (MOBILE CENTER)" userId="1003BFFD96F2098C@LIVE.COM" providerId="AD" clId="Web-{8EF5A11A-9E48-4D37-946C-86FCDBAF9DE0}" dt="2017-11-08T15:06:44.607" v="14"/>
        <pc:sldMkLst>
          <pc:docMk/>
          <pc:sldMk cId="3357367665" sldId="2174"/>
        </pc:sldMkLst>
        <pc:spChg chg="mod">
          <ac:chgData name="James White (MOBILE CENTER)" userId="1003BFFD96F2098C@LIVE.COM" providerId="AD" clId="Web-{8EF5A11A-9E48-4D37-946C-86FCDBAF9DE0}" dt="2017-11-08T15:06:16.450" v="11"/>
          <ac:spMkLst>
            <pc:docMk/>
            <pc:sldMk cId="3357367665" sldId="2174"/>
            <ac:spMk id="2" creationId="{F04EB4FD-7CE1-4DAA-9EC0-5C437345D33E}"/>
          </ac:spMkLst>
        </pc:spChg>
        <pc:spChg chg="mod">
          <ac:chgData name="James White (MOBILE CENTER)" userId="1003BFFD96F2098C@LIVE.COM" providerId="AD" clId="Web-{8EF5A11A-9E48-4D37-946C-86FCDBAF9DE0}" dt="2017-11-08T15:06:44.607" v="14"/>
          <ac:spMkLst>
            <pc:docMk/>
            <pc:sldMk cId="3357367665" sldId="2174"/>
            <ac:spMk id="10" creationId="{A6168688-452E-4B02-9381-E6709E6F0B90}"/>
          </ac:spMkLst>
        </pc:spChg>
      </pc:sldChg>
    </pc:docChg>
  </pc:docChgLst>
  <pc:docChgLst>
    <pc:chgData name="James White (MOBILE CENTER)" userId="1003BFFD96F2098C@LIVE.COM" providerId="AD" clId="Web-{BDD2467F-029E-40D3-B423-94CB68A1598B}"/>
    <pc:docChg chg="addSld modSld sldOrd modSection">
      <pc:chgData name="James White (MOBILE CENTER)" userId="1003BFFD96F2098C@LIVE.COM" providerId="AD" clId="Web-{BDD2467F-029E-40D3-B423-94CB68A1598B}" dt="2017-10-30T20:58:06.153" v="2"/>
      <pc:docMkLst>
        <pc:docMk/>
      </pc:docMkLst>
      <pc:sldChg chg="delSp add ord replId">
        <pc:chgData name="James White (MOBILE CENTER)" userId="1003BFFD96F2098C@LIVE.COM" providerId="AD" clId="Web-{BDD2467F-029E-40D3-B423-94CB68A1598B}" dt="2017-10-30T20:58:06.153" v="2"/>
        <pc:sldMkLst>
          <pc:docMk/>
          <pc:sldMk cId="2599906848" sldId="2182"/>
        </pc:sldMkLst>
        <pc:picChg chg="del">
          <ac:chgData name="James White (MOBILE CENTER)" userId="1003BFFD96F2098C@LIVE.COM" providerId="AD" clId="Web-{BDD2467F-029E-40D3-B423-94CB68A1598B}" dt="2017-10-30T20:58:06.153" v="2"/>
          <ac:picMkLst>
            <pc:docMk/>
            <pc:sldMk cId="2599906848" sldId="2182"/>
            <ac:picMk id="11" creationId="{6AC16C5A-0872-4554-B366-835CC6477A79}"/>
          </ac:picMkLst>
        </pc:picChg>
      </pc:sldChg>
    </pc:docChg>
  </pc:docChgLst>
  <pc:docChgLst>
    <pc:chgData name="James White (MOBILE CENTER)" userId="1003BFFD96F2098C@LIVE.COM" providerId="AD" clId="Web-{8BA51EF9-554F-4855-A945-2E16CFADF078}"/>
    <pc:docChg chg="modSld">
      <pc:chgData name="James White (MOBILE CENTER)" userId="1003BFFD96F2098C@LIVE.COM" providerId="AD" clId="Web-{8BA51EF9-554F-4855-A945-2E16CFADF078}" dt="2017-11-10T22:52:03.037" v="7"/>
      <pc:docMkLst>
        <pc:docMk/>
      </pc:docMkLst>
      <pc:sldChg chg="modSp">
        <pc:chgData name="James White (MOBILE CENTER)" userId="1003BFFD96F2098C@LIVE.COM" providerId="AD" clId="Web-{8BA51EF9-554F-4855-A945-2E16CFADF078}" dt="2017-11-10T22:50:57.866" v="1"/>
        <pc:sldMkLst>
          <pc:docMk/>
          <pc:sldMk cId="797765957" sldId="2147"/>
        </pc:sldMkLst>
        <pc:grpChg chg="mod">
          <ac:chgData name="James White (MOBILE CENTER)" userId="1003BFFD96F2098C@LIVE.COM" providerId="AD" clId="Web-{8BA51EF9-554F-4855-A945-2E16CFADF078}" dt="2017-11-10T22:50:57.866" v="1"/>
          <ac:grpSpMkLst>
            <pc:docMk/>
            <pc:sldMk cId="797765957" sldId="2147"/>
            <ac:grpSpMk id="2" creationId="{00000000-0000-0000-0000-000000000000}"/>
          </ac:grpSpMkLst>
        </pc:grpChg>
      </pc:sldChg>
      <pc:sldChg chg="modNotes">
        <pc:chgData name="James White (MOBILE CENTER)" userId="1003BFFD96F2098C@LIVE.COM" providerId="AD" clId="Web-{8BA51EF9-554F-4855-A945-2E16CFADF078}" dt="2017-11-10T22:52:03.037" v="7"/>
        <pc:sldMkLst>
          <pc:docMk/>
          <pc:sldMk cId="2520002492" sldId="2168"/>
        </pc:sldMkLst>
      </pc:sldChg>
    </pc:docChg>
  </pc:docChgLst>
  <pc:docChgLst>
    <pc:chgData name="James White (MOBILE CENTER)" userId="1003BFFD96F2098C@LIVE.COM" providerId="AD" clId="Web-{9028267D-362B-423E-877D-D4D65C71241F}"/>
    <pc:docChg chg="modSld">
      <pc:chgData name="James White (MOBILE CENTER)" userId="1003BFFD96F2098C@LIVE.COM" providerId="AD" clId="Web-{9028267D-362B-423E-877D-D4D65C71241F}" dt="2017-10-30T21:09:55.707" v="4"/>
      <pc:docMkLst>
        <pc:docMk/>
      </pc:docMkLst>
      <pc:sldChg chg="modSp">
        <pc:chgData name="James White (MOBILE CENTER)" userId="1003BFFD96F2098C@LIVE.COM" providerId="AD" clId="Web-{9028267D-362B-423E-877D-D4D65C71241F}" dt="2017-10-30T21:09:55.707" v="4"/>
        <pc:sldMkLst>
          <pc:docMk/>
          <pc:sldMk cId="1948295791" sldId="2155"/>
        </pc:sldMkLst>
        <pc:spChg chg="mod">
          <ac:chgData name="James White (MOBILE CENTER)" userId="1003BFFD96F2098C@LIVE.COM" providerId="AD" clId="Web-{9028267D-362B-423E-877D-D4D65C71241F}" dt="2017-10-30T21:09:55.707" v="4"/>
          <ac:spMkLst>
            <pc:docMk/>
            <pc:sldMk cId="1948295791" sldId="2155"/>
            <ac:spMk id="2" creationId="{00000000-0000-0000-0000-000000000000}"/>
          </ac:spMkLst>
        </pc:spChg>
      </pc:sldChg>
      <pc:sldChg chg="modSp">
        <pc:chgData name="James White (MOBILE CENTER)" userId="1003BFFD96F2098C@LIVE.COM" providerId="AD" clId="Web-{9028267D-362B-423E-877D-D4D65C71241F}" dt="2017-10-30T21:09:46.254" v="3"/>
        <pc:sldMkLst>
          <pc:docMk/>
          <pc:sldMk cId="912319332" sldId="2182"/>
        </pc:sldMkLst>
        <pc:spChg chg="mod">
          <ac:chgData name="James White (MOBILE CENTER)" userId="1003BFFD96F2098C@LIVE.COM" providerId="AD" clId="Web-{9028267D-362B-423E-877D-D4D65C71241F}" dt="2017-10-30T21:09:46.254" v="3"/>
          <ac:spMkLst>
            <pc:docMk/>
            <pc:sldMk cId="912319332" sldId="2182"/>
            <ac:spMk id="2" creationId="{00000000-0000-0000-0000-000000000000}"/>
          </ac:spMkLst>
        </pc:spChg>
      </pc:sldChg>
    </pc:docChg>
  </pc:docChgLst>
  <pc:docChgLst>
    <pc:chgData name="James White (MOBILE CENTER)" userId="1003BFFD96F2098C@LIVE.COM" providerId="AD" clId="Web-{A8CA84B2-4E2F-4470-8A0A-35AD79F5071B}"/>
    <pc:docChg chg="modSld sldOrd">
      <pc:chgData name="James White (MOBILE CENTER)" userId="1003BFFD96F2098C@LIVE.COM" providerId="AD" clId="Web-{A8CA84B2-4E2F-4470-8A0A-35AD79F5071B}" dt="2017-10-30T19:44:51.169" v="123"/>
      <pc:docMkLst>
        <pc:docMk/>
      </pc:docMkLst>
      <pc:sldChg chg="modSp">
        <pc:chgData name="James White (MOBILE CENTER)" userId="1003BFFD96F2098C@LIVE.COM" providerId="AD" clId="Web-{A8CA84B2-4E2F-4470-8A0A-35AD79F5071B}" dt="2017-10-30T19:44:51.169" v="122"/>
        <pc:sldMkLst>
          <pc:docMk/>
          <pc:sldMk cId="883635695" sldId="2161"/>
        </pc:sldMkLst>
        <pc:spChg chg="mod">
          <ac:chgData name="James White (MOBILE CENTER)" userId="1003BFFD96F2098C@LIVE.COM" providerId="AD" clId="Web-{A8CA84B2-4E2F-4470-8A0A-35AD79F5071B}" dt="2017-10-30T19:44:51.169" v="122"/>
          <ac:spMkLst>
            <pc:docMk/>
            <pc:sldMk cId="883635695" sldId="2161"/>
            <ac:spMk id="4" creationId="{00000000-0000-0000-0000-000000000000}"/>
          </ac:spMkLst>
        </pc:spChg>
      </pc:sldChg>
      <pc:sldChg chg="ord">
        <pc:chgData name="James White (MOBILE CENTER)" userId="1003BFFD96F2098C@LIVE.COM" providerId="AD" clId="Web-{A8CA84B2-4E2F-4470-8A0A-35AD79F5071B}" dt="2017-10-30T19:11:27.268" v="1"/>
        <pc:sldMkLst>
          <pc:docMk/>
          <pc:sldMk cId="40494162" sldId="2171"/>
        </pc:sldMkLst>
      </pc:sldChg>
      <pc:sldChg chg="addSp delSp modSp">
        <pc:chgData name="James White (MOBILE CENTER)" userId="1003BFFD96F2098C@LIVE.COM" providerId="AD" clId="Web-{A8CA84B2-4E2F-4470-8A0A-35AD79F5071B}" dt="2017-10-30T19:41:00.088" v="115"/>
        <pc:sldMkLst>
          <pc:docMk/>
          <pc:sldMk cId="3357367665" sldId="2174"/>
        </pc:sldMkLst>
        <pc:spChg chg="mod">
          <ac:chgData name="James White (MOBILE CENTER)" userId="1003BFFD96F2098C@LIVE.COM" providerId="AD" clId="Web-{A8CA84B2-4E2F-4470-8A0A-35AD79F5071B}" dt="2017-10-30T19:41:00.088" v="115"/>
          <ac:spMkLst>
            <pc:docMk/>
            <pc:sldMk cId="3357367665" sldId="2174"/>
            <ac:spMk id="2" creationId="{F04EB4FD-7CE1-4DAA-9EC0-5C437345D33E}"/>
          </ac:spMkLst>
        </pc:spChg>
        <pc:spChg chg="del mod">
          <ac:chgData name="James White (MOBILE CENTER)" userId="1003BFFD96F2098C@LIVE.COM" providerId="AD" clId="Web-{A8CA84B2-4E2F-4470-8A0A-35AD79F5071B}" dt="2017-10-30T19:32:23.034" v="33"/>
          <ac:spMkLst>
            <pc:docMk/>
            <pc:sldMk cId="3357367665" sldId="2174"/>
            <ac:spMk id="3" creationId="{CDE65095-8473-4B23-80C4-BEB284BDD69F}"/>
          </ac:spMkLst>
        </pc:spChg>
        <pc:spChg chg="add mod">
          <ac:chgData name="James White (MOBILE CENTER)" userId="1003BFFD96F2098C@LIVE.COM" providerId="AD" clId="Web-{A8CA84B2-4E2F-4470-8A0A-35AD79F5071B}" dt="2017-10-30T19:37:52.851" v="111"/>
          <ac:spMkLst>
            <pc:docMk/>
            <pc:sldMk cId="3357367665" sldId="2174"/>
            <ac:spMk id="7" creationId="{136C7400-9CCD-4B89-AC55-4DE0C808704D}"/>
          </ac:spMkLst>
        </pc:spChg>
        <pc:spChg chg="add del mod">
          <ac:chgData name="James White (MOBILE CENTER)" userId="1003BFFD96F2098C@LIVE.COM" providerId="AD" clId="Web-{A8CA84B2-4E2F-4470-8A0A-35AD79F5071B}" dt="2017-10-30T19:24:16.528" v="15"/>
          <ac:spMkLst>
            <pc:docMk/>
            <pc:sldMk cId="3357367665" sldId="2174"/>
            <ac:spMk id="8" creationId="{FCEE2702-1BC8-46F3-8B9C-E5001D0C90F6}"/>
          </ac:spMkLst>
        </pc:spChg>
        <pc:spChg chg="add mod">
          <ac:chgData name="James White (MOBILE CENTER)" userId="1003BFFD96F2098C@LIVE.COM" providerId="AD" clId="Web-{A8CA84B2-4E2F-4470-8A0A-35AD79F5071B}" dt="2017-10-30T19:35:47.459" v="97"/>
          <ac:spMkLst>
            <pc:docMk/>
            <pc:sldMk cId="3357367665" sldId="2174"/>
            <ac:spMk id="9" creationId="{14E7A266-82C4-4EAB-9CD7-97F0ADA2F43D}"/>
          </ac:spMkLst>
        </pc:spChg>
        <pc:picChg chg="add mod">
          <ac:chgData name="James White (MOBILE CENTER)" userId="1003BFFD96F2098C@LIVE.COM" providerId="AD" clId="Web-{A8CA84B2-4E2F-4470-8A0A-35AD79F5071B}" dt="2017-10-30T19:31:52.409" v="25"/>
          <ac:picMkLst>
            <pc:docMk/>
            <pc:sldMk cId="3357367665" sldId="2174"/>
            <ac:picMk id="4" creationId="{B5A41819-2724-40D2-A4BE-5C432C61867E}"/>
          </ac:picMkLst>
        </pc:picChg>
        <pc:picChg chg="add mod">
          <ac:chgData name="James White (MOBILE CENTER)" userId="1003BFFD96F2098C@LIVE.COM" providerId="AD" clId="Web-{A8CA84B2-4E2F-4470-8A0A-35AD79F5071B}" dt="2017-10-30T19:32:06.706" v="32"/>
          <ac:picMkLst>
            <pc:docMk/>
            <pc:sldMk cId="3357367665" sldId="2174"/>
            <ac:picMk id="5" creationId="{D6C3EF39-3B5E-4940-A2BD-4B23195BC487}"/>
          </ac:picMkLst>
        </pc:picChg>
        <pc:picChg chg="add del mod">
          <ac:chgData name="James White (MOBILE CENTER)" userId="1003BFFD96F2098C@LIVE.COM" providerId="AD" clId="Web-{A8CA84B2-4E2F-4470-8A0A-35AD79F5071B}" dt="2017-10-30T19:24:06.668" v="11"/>
          <ac:picMkLst>
            <pc:docMk/>
            <pc:sldMk cId="3357367665" sldId="2174"/>
            <ac:picMk id="6" creationId="{329CA300-1F69-4616-A2BF-D63F0D63ECFD}"/>
          </ac:picMkLst>
        </pc:picChg>
      </pc:sldChg>
    </pc:docChg>
  </pc:docChgLst>
  <pc:docChgLst>
    <pc:chgData name="Vahe Minasyan (Red Door Collaborative LLC)" userId="718c5eb5-52ec-4bb1-9b5e-471da68cc710" providerId="ADAL" clId="{C607BDCC-54A9-4AAD-88D8-6BA711F4D000}"/>
    <pc:docChg chg="delSld modSection">
      <pc:chgData name="Vahe Minasyan (Red Door Collaborative LLC)" userId="718c5eb5-52ec-4bb1-9b5e-471da68cc710" providerId="ADAL" clId="{C607BDCC-54A9-4AAD-88D8-6BA711F4D000}" dt="2017-11-14T20:20:33.205" v="1" actId="2696"/>
      <pc:docMkLst>
        <pc:docMk/>
      </pc:docMkLst>
      <pc:sldChg chg="del">
        <pc:chgData name="Vahe Minasyan (Red Door Collaborative LLC)" userId="718c5eb5-52ec-4bb1-9b5e-471da68cc710" providerId="ADAL" clId="{C607BDCC-54A9-4AAD-88D8-6BA711F4D000}" dt="2017-11-14T20:20:15.470" v="0" actId="2696"/>
        <pc:sldMkLst>
          <pc:docMk/>
          <pc:sldMk cId="40494162" sldId="2171"/>
        </pc:sldMkLst>
      </pc:sldChg>
      <pc:sldChg chg="del">
        <pc:chgData name="Vahe Minasyan (Red Door Collaborative LLC)" userId="718c5eb5-52ec-4bb1-9b5e-471da68cc710" providerId="ADAL" clId="{C607BDCC-54A9-4AAD-88D8-6BA711F4D000}" dt="2017-11-14T20:20:33.205" v="1" actId="2696"/>
        <pc:sldMkLst>
          <pc:docMk/>
          <pc:sldMk cId="3331633953" sldId="21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12/14/17 11:09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12/14/17 11:09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50729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44935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8785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12/14/17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1060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11:09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9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a:t>
            </a:r>
            <a:r>
              <a:rPr lang="en-US" b="1" dirty="0"/>
              <a:t>how apps have been built</a:t>
            </a:r>
            <a:r>
              <a:rPr lang="en-US" dirty="0"/>
              <a:t> through the years and how that has led us to the computing options we have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11:09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429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On-Premises</a:t>
            </a:r>
          </a:p>
          <a:p>
            <a:pPr marL="0" indent="0">
              <a:buFontTx/>
              <a:buNone/>
            </a:pPr>
            <a:endParaRPr lang="en-US" dirty="0"/>
          </a:p>
          <a:p>
            <a:pPr marL="171450" indent="-171450">
              <a:buFontTx/>
              <a:buChar char="-"/>
            </a:pPr>
            <a:r>
              <a:rPr lang="en-US" dirty="0"/>
              <a:t>Buy your own hardware and software</a:t>
            </a:r>
            <a:br>
              <a:rPr lang="en-US" dirty="0"/>
            </a:br>
            <a:endParaRPr lang="en-US" dirty="0"/>
          </a:p>
          <a:p>
            <a:pPr marL="171450" indent="-171450">
              <a:buFontTx/>
              <a:buChar char="-"/>
            </a:pPr>
            <a:r>
              <a:rPr lang="en-US" dirty="0"/>
              <a:t>Run it in your own data-centers</a:t>
            </a:r>
            <a:br>
              <a:rPr lang="en-US" dirty="0"/>
            </a:br>
            <a:endParaRPr lang="en-US" dirty="0"/>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a:t>
            </a:r>
          </a:p>
          <a:p>
            <a:pPr marL="0" lvl="0" indent="0">
              <a:buFontTx/>
              <a:buNone/>
            </a:pPr>
            <a:endParaRPr lang="en-US" dirty="0"/>
          </a:p>
          <a:p>
            <a:pPr marL="0" lvl="0" indent="0">
              <a:buFontTx/>
              <a:buNone/>
            </a:pPr>
            <a:r>
              <a:rPr lang="en-US" dirty="0"/>
              <a:t>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11:09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63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Along came the cloud, and provided </a:t>
            </a:r>
            <a:r>
              <a:rPr lang="en-US" b="1" dirty="0"/>
              <a:t>some relief </a:t>
            </a:r>
            <a:r>
              <a:rPr lang="en-US" dirty="0"/>
              <a:t>from some of those questions.</a:t>
            </a:r>
          </a:p>
          <a:p>
            <a:pPr marL="0" indent="0">
              <a:buFontTx/>
              <a:buNone/>
            </a:pPr>
            <a:endParaRPr lang="en-US" dirty="0"/>
          </a:p>
          <a:p>
            <a:pPr marL="0" indent="0">
              <a:buFontTx/>
              <a:buNone/>
            </a:pPr>
            <a:r>
              <a:rPr lang="en-US" b="1" dirty="0"/>
              <a:t>IaaS</a:t>
            </a:r>
            <a:r>
              <a:rPr lang="en-US" dirty="0"/>
              <a:t> in the cloud, allowed you to </a:t>
            </a:r>
            <a:r>
              <a:rPr lang="en-US" b="1" dirty="0"/>
              <a:t>forget about managing all that physical hardware</a:t>
            </a:r>
            <a:r>
              <a:rPr lang="en-US" dirty="0"/>
              <a:t>.  Instead of hosting it yourself, you could now utilize servers hosted by someone else. </a:t>
            </a:r>
          </a:p>
          <a:p>
            <a:pPr marL="0" indent="0">
              <a:buFontTx/>
              <a:buNone/>
            </a:pPr>
            <a:endParaRPr lang="en-US" dirty="0"/>
          </a:p>
          <a:p>
            <a:pPr marL="0" indent="0">
              <a:buFontTx/>
              <a:buNone/>
            </a:pPr>
            <a:r>
              <a:rPr lang="en-US" dirty="0"/>
              <a:t>While the worries around managing physical infrastructure are gone, there are a number of questions that still need to thought about:</a:t>
            </a:r>
          </a:p>
          <a:p>
            <a:pPr marL="0" indent="0">
              <a:buFontTx/>
              <a:buNone/>
            </a:pPr>
            <a:endParaRPr lang="en-US" dirty="0"/>
          </a:p>
          <a:p>
            <a:pPr marL="171450" indent="-171450">
              <a:buFontTx/>
              <a:buChar char="-"/>
            </a:pPr>
            <a:r>
              <a:rPr lang="en-US" b="1" dirty="0"/>
              <a:t>How many virtual machines </a:t>
            </a:r>
            <a:r>
              <a:rPr lang="en-US" dirty="0"/>
              <a:t>do I need?</a:t>
            </a:r>
          </a:p>
          <a:p>
            <a:pPr marL="171450" indent="-171450">
              <a:buFontTx/>
              <a:buChar char="-"/>
            </a:pPr>
            <a:endParaRPr lang="en-US" dirty="0"/>
          </a:p>
          <a:p>
            <a:pPr marL="171450" indent="-171450">
              <a:buFontTx/>
              <a:buChar char="-"/>
            </a:pPr>
            <a:r>
              <a:rPr lang="en-US" b="1" dirty="0"/>
              <a:t>How many would I need in future </a:t>
            </a:r>
            <a:r>
              <a:rPr lang="en-US" dirty="0"/>
              <a:t>when my usage grows?</a:t>
            </a:r>
          </a:p>
          <a:p>
            <a:pPr marL="171450" indent="-171450">
              <a:buFontTx/>
              <a:buChar char="-"/>
            </a:pPr>
            <a:endParaRPr lang="en-US" dirty="0"/>
          </a:p>
          <a:p>
            <a:pPr marL="171450" indent="-171450">
              <a:buFontTx/>
              <a:buChar char="-"/>
            </a:pPr>
            <a:r>
              <a:rPr lang="en-US" dirty="0"/>
              <a:t>How to handle </a:t>
            </a:r>
            <a:r>
              <a:rPr lang="en-US" b="1" dirty="0"/>
              <a:t>updating the servers </a:t>
            </a:r>
            <a:r>
              <a:rPr lang="en-US" dirty="0"/>
              <a:t>for the latest </a:t>
            </a:r>
            <a:r>
              <a:rPr lang="en-US" b="1" dirty="0"/>
              <a:t>security patches</a:t>
            </a:r>
          </a:p>
          <a:p>
            <a:pPr marL="171450" indent="-171450">
              <a:buFontTx/>
              <a:buChar char="-"/>
            </a:pPr>
            <a:endParaRPr lang="en-US" b="1" dirty="0"/>
          </a:p>
          <a:p>
            <a:pPr marL="171450" indent="-171450">
              <a:buFontTx/>
              <a:buChar char="-"/>
            </a:pPr>
            <a:r>
              <a:rPr lang="en-US" dirty="0"/>
              <a:t>How to think about </a:t>
            </a:r>
            <a:r>
              <a:rPr lang="en-US" b="1" dirty="0"/>
              <a:t>deploying my code</a:t>
            </a:r>
            <a:r>
              <a:rPr lang="en-US" dirty="0"/>
              <a:t> and the various dependencies, such as </a:t>
            </a:r>
            <a:r>
              <a:rPr lang="en-US" b="1" dirty="0"/>
              <a:t>application runtimes</a:t>
            </a:r>
            <a:r>
              <a:rPr lang="en-US" dirty="0"/>
              <a:t>, to the server</a:t>
            </a:r>
          </a:p>
          <a:p>
            <a:pPr marL="171450" indent="-171450">
              <a:buFontTx/>
              <a:buChar char="-"/>
            </a:pPr>
            <a:endParaRPr lang="en-US" dirty="0"/>
          </a:p>
          <a:p>
            <a:pPr marL="171450" indent="-171450">
              <a:buFontTx/>
              <a:buChar char="-"/>
            </a:pPr>
            <a:r>
              <a:rPr lang="en-US" dirty="0"/>
              <a:t>Who </a:t>
            </a:r>
            <a:r>
              <a:rPr lang="en-US" b="1" dirty="0"/>
              <a:t>monitors</a:t>
            </a:r>
            <a:r>
              <a:rPr lang="en-US" dirty="0"/>
              <a:t> my apps and so on</a:t>
            </a:r>
          </a:p>
          <a:p>
            <a:pPr marL="0" lvl="0" indent="0">
              <a:buFontTx/>
              <a:buNone/>
            </a:pPr>
            <a:endParaRPr lang="en-US" dirty="0"/>
          </a:p>
          <a:p>
            <a:pPr marL="0" lvl="0" indent="0">
              <a:buFontTx/>
              <a:buNone/>
            </a:pPr>
            <a:r>
              <a:rPr lang="en-US" dirty="0"/>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547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Well, the cloud continue to help with that problem and with the advent of PaaS, there was </a:t>
            </a:r>
            <a:r>
              <a:rPr lang="en-US" b="1" dirty="0"/>
              <a:t>even more simplification</a:t>
            </a:r>
            <a:r>
              <a:rPr lang="en-US" dirty="0"/>
              <a:t>.</a:t>
            </a:r>
          </a:p>
          <a:p>
            <a:pPr marL="0" indent="0">
              <a:buFontTx/>
              <a:buNone/>
            </a:pPr>
            <a:endParaRPr lang="en-US" dirty="0"/>
          </a:p>
          <a:p>
            <a:pPr marL="0" indent="0">
              <a:buFontTx/>
              <a:buNone/>
            </a:pPr>
            <a:r>
              <a:rPr lang="en-US" dirty="0"/>
              <a:t>PaaS allows you to just </a:t>
            </a:r>
            <a:r>
              <a:rPr lang="en-US" b="1" dirty="0"/>
              <a:t>worry about your app</a:t>
            </a:r>
            <a:r>
              <a:rPr lang="en-US" dirty="0"/>
              <a:t>,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dirty="0"/>
          </a:p>
          <a:p>
            <a:pPr marL="0" indent="0">
              <a:buFontTx/>
              <a:buNone/>
            </a:pPr>
            <a:r>
              <a:rPr lang="en-US" dirty="0"/>
              <a:t>You are not completely free from thinking about servers however, since you </a:t>
            </a:r>
            <a:r>
              <a:rPr lang="en-US" b="1" dirty="0"/>
              <a:t>still have to worry about how to scale</a:t>
            </a:r>
            <a:r>
              <a:rPr lang="en-US" dirty="0"/>
              <a:t>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19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a:t>
            </a:r>
            <a:r>
              <a:rPr lang="en-US" b="1" dirty="0"/>
              <a:t>further abstracts the underlying infrastructure</a:t>
            </a:r>
            <a:r>
              <a:rPr lang="en-US" dirty="0"/>
              <a:t> from you, and allows you to </a:t>
            </a:r>
            <a:r>
              <a:rPr lang="en-US" b="1" dirty="0"/>
              <a:t>focus only on a single question </a:t>
            </a:r>
            <a:r>
              <a:rPr lang="en-US" dirty="0"/>
              <a:t>–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a:t>
            </a:r>
            <a:r>
              <a:rPr lang="en-US" b="1" dirty="0"/>
              <a:t>focus on your code</a:t>
            </a:r>
            <a:r>
              <a:rPr lang="en-US" dirty="0"/>
              <a:t> and forget about the infrastructure.</a:t>
            </a:r>
          </a:p>
          <a:p>
            <a:pPr marL="0" indent="0">
              <a:buFontTx/>
              <a:buNone/>
            </a:pPr>
            <a:endParaRPr lang="en-US" dirty="0"/>
          </a:p>
          <a:p>
            <a:pPr marL="0" indent="0">
              <a:buFontTx/>
              <a:buNone/>
            </a:pPr>
            <a:r>
              <a:rPr lang="en-US" dirty="0"/>
              <a:t>This is why we believe it is the </a:t>
            </a:r>
            <a:r>
              <a:rPr lang="en-US" b="1" dirty="0"/>
              <a:t>platform for next generation of apps</a:t>
            </a:r>
            <a:r>
              <a:rPr lang="en-US" dirty="0"/>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0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Abstraction of servers</a:t>
            </a:r>
            <a:r>
              <a:rPr lang="en-US" dirty="0"/>
              <a:t>: </a:t>
            </a:r>
          </a:p>
          <a:p>
            <a:pPr marL="628650" lvl="1" indent="-171450">
              <a:buFontTx/>
              <a:buChar char="-"/>
            </a:pPr>
            <a:r>
              <a:rPr lang="en-US" dirty="0"/>
              <a:t>Complete freedom from thinking about provisioning, maintaining or scaling any server or infrastructure aspects</a:t>
            </a:r>
            <a:br>
              <a:rPr lang="en-US" dirty="0"/>
            </a:br>
            <a:endParaRPr lang="en-US" dirty="0"/>
          </a:p>
          <a:p>
            <a:pPr marL="171450" indent="-171450">
              <a:buFontTx/>
              <a:buChar char="-"/>
            </a:pPr>
            <a:r>
              <a:rPr lang="en-US" b="1" dirty="0"/>
              <a:t>Event-driven/instant scale</a:t>
            </a:r>
            <a:r>
              <a:rPr lang="en-US" dirty="0"/>
              <a:t>: </a:t>
            </a:r>
          </a:p>
          <a:p>
            <a:pPr marL="628650" lvl="1" indent="-171450">
              <a:buFontTx/>
              <a:buChar char="-"/>
            </a:pPr>
            <a:r>
              <a:rPr lang="en-US" dirty="0"/>
              <a:t>Ability to handle any volume of traffic without explicit configuration</a:t>
            </a:r>
          </a:p>
          <a:p>
            <a:pPr marL="628650" lvl="1" indent="-171450">
              <a:buFontTx/>
              <a:buChar char="-"/>
            </a:pPr>
            <a:r>
              <a:rPr lang="en-US" dirty="0"/>
              <a:t>handle sudden jump from 0 execution to tens of thousand of executions seamlessly</a:t>
            </a:r>
            <a:br>
              <a:rPr lang="en-US" dirty="0"/>
            </a:br>
            <a:endParaRPr lang="en-US" dirty="0"/>
          </a:p>
          <a:p>
            <a:pPr marL="171450" indent="-171450">
              <a:buFontTx/>
              <a:buChar char="-"/>
            </a:pPr>
            <a:r>
              <a:rPr lang="en-US" b="1" dirty="0"/>
              <a:t>Micro-billing</a:t>
            </a:r>
            <a:r>
              <a:rPr lang="en-US" dirty="0"/>
              <a:t>: </a:t>
            </a:r>
          </a:p>
          <a:p>
            <a:pPr marL="628650" lvl="1" indent="-171450">
              <a:buFontTx/>
              <a:buChar char="-"/>
            </a:pPr>
            <a:r>
              <a:rPr lang="en-US" dirty="0"/>
              <a:t>Paying only for what you use</a:t>
            </a:r>
          </a:p>
          <a:p>
            <a:pPr marL="628650" lvl="1" indent="-171450">
              <a:buFontTx/>
              <a:buChar char="-"/>
            </a:pPr>
            <a:r>
              <a:rPr lang="en-US" dirty="0"/>
              <a:t>You pay only for the amount of time your code runs and the amount of resources it consumes during that period</a:t>
            </a:r>
          </a:p>
          <a:p>
            <a:pPr marL="628650" lvl="1" indent="-171450">
              <a:buFontTx/>
              <a:buChar char="-"/>
            </a:pPr>
            <a:r>
              <a:rPr lang="en-US" dirty="0"/>
              <a:t>Never pay for idle capacity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33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10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Manage apps not servers</a:t>
            </a:r>
            <a:r>
              <a:rPr lang="en-US" dirty="0"/>
              <a:t>: </a:t>
            </a:r>
          </a:p>
          <a:p>
            <a:pPr marL="628650" lvl="1" indent="-171450">
              <a:buFontTx/>
              <a:buChar char="-"/>
            </a:pPr>
            <a:r>
              <a:rPr lang="en-US" dirty="0"/>
              <a:t>Focus on your app </a:t>
            </a:r>
            <a:r>
              <a:rPr lang="en-US" b="1" dirty="0"/>
              <a:t>logic</a:t>
            </a:r>
            <a:r>
              <a:rPr lang="en-US" dirty="0"/>
              <a:t>.  If you are an insurance company, you want to be spending your time on providing a great customer experience and maybe optimizing the claims approval process.  </a:t>
            </a:r>
          </a:p>
          <a:p>
            <a:pPr marL="628650" lvl="1" indent="-171450">
              <a:buFontTx/>
              <a:buChar char="-"/>
            </a:pPr>
            <a:r>
              <a:rPr lang="en-US" dirty="0"/>
              <a:t>You don’t want to worry about servers.  It is now possible</a:t>
            </a:r>
            <a:br>
              <a:rPr lang="en-US" dirty="0"/>
            </a:br>
            <a:endParaRPr lang="en-US" dirty="0"/>
          </a:p>
          <a:p>
            <a:pPr marL="171450" indent="-171450">
              <a:buFontTx/>
              <a:buChar char="-"/>
            </a:pPr>
            <a:r>
              <a:rPr lang="en-US" b="1" dirty="0"/>
              <a:t>Reduced DevOps</a:t>
            </a:r>
            <a:r>
              <a:rPr lang="en-US" dirty="0"/>
              <a:t>: </a:t>
            </a:r>
          </a:p>
          <a:p>
            <a:pPr marL="628650" lvl="1" indent="-171450">
              <a:buFontTx/>
              <a:buChar char="-"/>
            </a:pPr>
            <a:r>
              <a:rPr lang="en-US" dirty="0"/>
              <a:t>Since you are no longer required to worry about scale, availability, deployment etc., your </a:t>
            </a:r>
            <a:r>
              <a:rPr lang="en-US" b="1" dirty="0"/>
              <a:t>effort towards non-core activities goes down </a:t>
            </a:r>
            <a:r>
              <a:rPr lang="en-US" dirty="0"/>
              <a:t>significantly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Serverless architecture leads you down something we call a </a:t>
            </a:r>
            <a:r>
              <a:rPr lang="en-US" b="1" dirty="0"/>
              <a:t>“pit of success”</a:t>
            </a:r>
            <a:r>
              <a:rPr lang="en-US" dirty="0"/>
              <a:t> by providing a model where </a:t>
            </a:r>
            <a:r>
              <a:rPr lang="en-US" b="1" dirty="0"/>
              <a:t>components are small and decoupled by design </a:t>
            </a:r>
            <a:r>
              <a:rPr lang="en-US" dirty="0"/>
              <a:t>thereby reducing integration challenges</a:t>
            </a:r>
            <a:br>
              <a:rPr lang="en-US" dirty="0"/>
            </a:br>
            <a:endParaRPr lang="en-US" dirty="0"/>
          </a:p>
          <a:p>
            <a:pPr marL="171450" indent="-171450">
              <a:buFontTx/>
              <a:buChar char="-"/>
            </a:pPr>
            <a:r>
              <a:rPr lang="en-US" b="1" dirty="0"/>
              <a:t>Faster time to market</a:t>
            </a:r>
            <a:r>
              <a:rPr lang="en-US" dirty="0"/>
              <a:t>:</a:t>
            </a:r>
          </a:p>
          <a:p>
            <a:pPr marL="628650" lvl="1" indent="-171450">
              <a:buFontTx/>
              <a:buChar char="-"/>
            </a:pPr>
            <a:r>
              <a:rPr lang="en-US" dirty="0"/>
              <a:t>Time saved leads to </a:t>
            </a:r>
            <a:r>
              <a:rPr lang="en-US" b="1" dirty="0"/>
              <a:t>faster app building</a:t>
            </a:r>
          </a:p>
          <a:p>
            <a:pPr marL="628650" lvl="1" indent="-171450">
              <a:buFontTx/>
              <a:buChar char="-"/>
            </a:pPr>
            <a:r>
              <a:rPr lang="en-US" dirty="0"/>
              <a:t>Serverless also provides an </a:t>
            </a:r>
            <a:r>
              <a:rPr lang="en-US" b="1" dirty="0"/>
              <a:t>easy and cheap way to do experimentation</a:t>
            </a:r>
            <a:r>
              <a:rPr lang="en-US" dirty="0"/>
              <a:t> – thereby allowing for faster iterations and prototypes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7224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concept that I want to talk about next is that of a </a:t>
            </a:r>
            <a:r>
              <a:rPr lang="en-US" b="1" dirty="0"/>
              <a:t>platform</a:t>
            </a:r>
            <a:r>
              <a:rPr lang="en-US" dirty="0"/>
              <a:t>, not an individual service, but a </a:t>
            </a:r>
            <a:r>
              <a:rPr lang="en-US" b="1" dirty="0"/>
              <a:t>collection of fully managed services </a:t>
            </a:r>
            <a:r>
              <a:rPr lang="en-US" dirty="0"/>
              <a:t>that come together and allow you to build serverless applications.</a:t>
            </a:r>
          </a:p>
          <a:p>
            <a:endParaRPr lang="en-US" dirty="0"/>
          </a:p>
          <a:p>
            <a:r>
              <a:rPr lang="en-US" dirty="0"/>
              <a:t>When we talk about serverless, the first thing that </a:t>
            </a:r>
            <a:r>
              <a:rPr lang="en-US" b="0" dirty="0"/>
              <a:t>obviously</a:t>
            </a:r>
            <a:r>
              <a:rPr lang="en-US" b="1" dirty="0"/>
              <a:t> </a:t>
            </a:r>
            <a:r>
              <a:rPr lang="en-US" dirty="0"/>
              <a:t>comes to mind is </a:t>
            </a:r>
            <a:r>
              <a:rPr lang="en-US" b="1" dirty="0"/>
              <a:t>Functions-as-a-Service</a:t>
            </a:r>
            <a:r>
              <a:rPr lang="en-US" dirty="0"/>
              <a:t>.  Basically the ability to execute </a:t>
            </a:r>
            <a:r>
              <a:rPr lang="en-US" b="1" dirty="0"/>
              <a:t>custom code</a:t>
            </a:r>
            <a:r>
              <a:rPr lang="en-US" dirty="0"/>
              <a:t>, </a:t>
            </a:r>
            <a:r>
              <a:rPr lang="en-US" b="1" dirty="0"/>
              <a:t>on demand</a:t>
            </a:r>
            <a:r>
              <a:rPr lang="en-US" dirty="0"/>
              <a:t>, </a:t>
            </a:r>
            <a:r>
              <a:rPr lang="en-US" b="1" dirty="0"/>
              <a:t>without</a:t>
            </a:r>
            <a:r>
              <a:rPr lang="en-US" dirty="0"/>
              <a:t> having to worry about </a:t>
            </a:r>
            <a:r>
              <a:rPr lang="en-US" b="1" dirty="0"/>
              <a:t>where </a:t>
            </a:r>
            <a:r>
              <a:rPr lang="en-US" b="0" dirty="0"/>
              <a:t>the code is executing, or </a:t>
            </a:r>
            <a:r>
              <a:rPr lang="en-US" b="1" dirty="0"/>
              <a:t>how it would scale </a:t>
            </a:r>
            <a:r>
              <a:rPr lang="en-US" b="0" dirty="0"/>
              <a:t>if the demand goes up.</a:t>
            </a:r>
          </a:p>
          <a:p>
            <a:endParaRPr lang="en-US" b="0" dirty="0"/>
          </a:p>
          <a:p>
            <a:r>
              <a:rPr lang="en-US" b="0" dirty="0"/>
              <a:t>This is what Azure Functions does for you.  We will go into details later but that is the basic thing to remember.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43161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talk about Logic Apps.  How many of you have heard about </a:t>
            </a:r>
            <a:r>
              <a:rPr lang="en-US" b="1" dirty="0"/>
              <a:t>Logic Apps</a:t>
            </a:r>
            <a:r>
              <a:rPr lang="en-US" dirty="0"/>
              <a:t>?  This service was actually introduced </a:t>
            </a:r>
            <a:r>
              <a:rPr lang="en-US" b="1" dirty="0"/>
              <a:t>before Functions</a:t>
            </a:r>
            <a:r>
              <a:rPr lang="en-US" dirty="0"/>
              <a:t>.  And I want to talk about why this service is an important part of the serverless story.</a:t>
            </a:r>
            <a:br>
              <a:rPr lang="en-US" dirty="0"/>
            </a:br>
            <a:endParaRPr lang="en-US" dirty="0"/>
          </a:p>
          <a:p>
            <a:r>
              <a:rPr lang="en-US" dirty="0"/>
              <a:t>Imagine you are drawing a </a:t>
            </a:r>
            <a:r>
              <a:rPr lang="en-US" b="1" dirty="0"/>
              <a:t>flowchart</a:t>
            </a:r>
            <a:r>
              <a:rPr lang="en-US" dirty="0"/>
              <a:t> that represents a certain process in your business.  For example - when a new customer record is created in my </a:t>
            </a:r>
            <a:r>
              <a:rPr lang="en-US" b="1" dirty="0"/>
              <a:t>CRM system</a:t>
            </a:r>
            <a:r>
              <a:rPr lang="en-US" dirty="0"/>
              <a:t>, go ahead and create a project in my </a:t>
            </a:r>
            <a:r>
              <a:rPr lang="en-US" b="1" dirty="0"/>
              <a:t>project management system</a:t>
            </a:r>
            <a:r>
              <a:rPr lang="en-US" dirty="0"/>
              <a:t>, and </a:t>
            </a:r>
            <a:r>
              <a:rPr lang="en-US" b="0" dirty="0"/>
              <a:t>then</a:t>
            </a:r>
            <a:r>
              <a:rPr lang="en-US" b="1" dirty="0"/>
              <a:t> </a:t>
            </a:r>
            <a:r>
              <a:rPr lang="en-US" dirty="0"/>
              <a:t>send a </a:t>
            </a:r>
            <a:r>
              <a:rPr lang="en-US" b="1" dirty="0"/>
              <a:t>notification email</a:t>
            </a:r>
            <a:r>
              <a:rPr lang="en-US" dirty="0"/>
              <a:t> to these 3 people. We need to have processes like these </a:t>
            </a:r>
            <a:r>
              <a:rPr lang="en-US" b="1" dirty="0"/>
              <a:t>all the time</a:t>
            </a:r>
            <a:r>
              <a:rPr lang="en-US" dirty="0"/>
              <a:t>.</a:t>
            </a:r>
            <a:br>
              <a:rPr lang="en-US" dirty="0"/>
            </a:br>
            <a:endParaRPr lang="en-US" dirty="0"/>
          </a:p>
          <a:p>
            <a:r>
              <a:rPr lang="en-US" dirty="0"/>
              <a:t>What if you could </a:t>
            </a:r>
            <a:r>
              <a:rPr lang="en-US" b="1" dirty="0"/>
              <a:t>easily</a:t>
            </a:r>
            <a:r>
              <a:rPr lang="en-US" dirty="0"/>
              <a:t> </a:t>
            </a:r>
            <a:r>
              <a:rPr lang="en-US" b="1" dirty="0"/>
              <a:t>convert </a:t>
            </a:r>
            <a:r>
              <a:rPr lang="en-US" dirty="0"/>
              <a:t>these flowcharts into </a:t>
            </a:r>
            <a:r>
              <a:rPr lang="en-US" b="1" dirty="0"/>
              <a:t>real applications</a:t>
            </a:r>
            <a:r>
              <a:rPr lang="en-US" dirty="0"/>
              <a:t> that </a:t>
            </a:r>
            <a:r>
              <a:rPr lang="en-US" b="0" dirty="0"/>
              <a:t>actually</a:t>
            </a:r>
            <a:r>
              <a:rPr lang="en-US" b="1" dirty="0"/>
              <a:t> </a:t>
            </a:r>
            <a:r>
              <a:rPr lang="en-US" dirty="0"/>
              <a:t>do those things?</a:t>
            </a:r>
          </a:p>
          <a:p>
            <a:endParaRPr lang="en-US" dirty="0"/>
          </a:p>
          <a:p>
            <a:r>
              <a:rPr lang="en-US" b="1" dirty="0"/>
              <a:t>Azure Logic Apps</a:t>
            </a:r>
            <a:r>
              <a:rPr lang="en-US" dirty="0"/>
              <a:t> </a:t>
            </a:r>
            <a:r>
              <a:rPr lang="en-US" b="0" dirty="0"/>
              <a:t>effectively</a:t>
            </a:r>
            <a:r>
              <a:rPr lang="en-US" b="1" dirty="0"/>
              <a:t> </a:t>
            </a:r>
            <a:r>
              <a:rPr lang="en-US" dirty="0"/>
              <a:t>does that for you.  Through a </a:t>
            </a:r>
            <a:r>
              <a:rPr lang="en-US" b="1" dirty="0"/>
              <a:t>visual design experience</a:t>
            </a:r>
            <a:r>
              <a:rPr lang="en-US" dirty="0"/>
              <a:t>, you can </a:t>
            </a:r>
            <a:r>
              <a:rPr lang="en-US" b="1" dirty="0"/>
              <a:t>create workflows</a:t>
            </a:r>
            <a:r>
              <a:rPr lang="en-US" dirty="0"/>
              <a:t>, that could have </a:t>
            </a:r>
            <a:r>
              <a:rPr lang="en-US" b="1" dirty="0"/>
              <a:t>multiple steps</a:t>
            </a:r>
            <a:r>
              <a:rPr lang="en-US" dirty="0"/>
              <a:t>.  And each step could be performed by a </a:t>
            </a:r>
            <a:r>
              <a:rPr lang="en-US" b="1" dirty="0"/>
              <a:t>different first party or 3</a:t>
            </a:r>
            <a:r>
              <a:rPr lang="en-US" b="1" baseline="30000" dirty="0"/>
              <a:t>rd</a:t>
            </a:r>
            <a:r>
              <a:rPr lang="en-US" b="1" dirty="0"/>
              <a:t> party service</a:t>
            </a:r>
            <a:r>
              <a:rPr lang="en-US" dirty="0"/>
              <a:t>, or even an </a:t>
            </a:r>
            <a:r>
              <a:rPr lang="en-US" b="1" dirty="0"/>
              <a:t>Azure Function</a:t>
            </a:r>
            <a:r>
              <a:rPr lang="en-US" dirty="0"/>
              <a:t> that  you might have written.</a:t>
            </a:r>
          </a:p>
          <a:p>
            <a:endParaRPr lang="en-US" dirty="0"/>
          </a:p>
          <a:p>
            <a:r>
              <a:rPr lang="en-US" dirty="0"/>
              <a:t>And goes without saying that you </a:t>
            </a:r>
            <a:r>
              <a:rPr lang="en-US" b="1" dirty="0"/>
              <a:t>don’t have to worry about where</a:t>
            </a:r>
            <a:r>
              <a:rPr lang="en-US" dirty="0"/>
              <a:t> all of this processing is happening – a server, a VM, a container or whatever else.  You </a:t>
            </a:r>
            <a:r>
              <a:rPr lang="en-US" b="1" dirty="0"/>
              <a:t>focus only on the what</a:t>
            </a:r>
            <a:r>
              <a:rPr lang="en-US" dirty="0"/>
              <a:t>, not on the how.</a:t>
            </a:r>
          </a:p>
          <a:p>
            <a:endParaRPr lang="en-US" dirty="0"/>
          </a:p>
          <a:p>
            <a:r>
              <a:rPr lang="en-US" dirty="0"/>
              <a:t>In a way this experience is not only serverless, but from a user’s perspective, it is </a:t>
            </a:r>
            <a:r>
              <a:rPr lang="en-US" b="1" dirty="0"/>
              <a:t>often code-less</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62230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Now lets talk about </a:t>
            </a:r>
            <a:r>
              <a:rPr lang="en-US" b="1" dirty="0"/>
              <a:t>Event Grid</a:t>
            </a:r>
            <a:r>
              <a:rPr lang="en-US" dirty="0"/>
              <a:t>, the latest entry in our serverless toolkit.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dirty="0"/>
              <a:t>If you think about it, in many ways the popularity of these </a:t>
            </a:r>
            <a:r>
              <a:rPr lang="en-US" b="1" dirty="0"/>
              <a:t>instant scale</a:t>
            </a:r>
            <a:r>
              <a:rPr lang="en-US" dirty="0"/>
              <a:t>, </a:t>
            </a:r>
            <a:r>
              <a:rPr lang="en-US" b="1" dirty="0"/>
              <a:t>pay as you go </a:t>
            </a:r>
            <a:r>
              <a:rPr lang="en-US" dirty="0"/>
              <a:t>compute services can be attributed to the fact that </a:t>
            </a:r>
            <a:r>
              <a:rPr lang="en-US" b="1" dirty="0"/>
              <a:t>modern computing is all about events</a:t>
            </a:r>
            <a:r>
              <a:rPr lang="en-US" dirty="0"/>
              <a:t>.  And these </a:t>
            </a:r>
            <a:r>
              <a:rPr lang="en-US" b="1" dirty="0"/>
              <a:t>events need to be responded to</a:t>
            </a:r>
            <a:r>
              <a:rPr lang="en-US" dirty="0"/>
              <a:t>.</a:t>
            </a:r>
            <a:br>
              <a:rPr lang="en-US" dirty="0"/>
            </a:br>
            <a:r>
              <a:rPr lang="en-US" dirty="0"/>
              <a:t/>
            </a:r>
            <a:br>
              <a:rPr lang="en-US" dirty="0"/>
            </a:br>
            <a:r>
              <a:rPr lang="en-US" dirty="0"/>
              <a:t>Whether it is </a:t>
            </a:r>
            <a:r>
              <a:rPr lang="en-US" b="1" dirty="0"/>
              <a:t>IoT devices </a:t>
            </a:r>
            <a:r>
              <a:rPr lang="en-US" dirty="0"/>
              <a:t>sending signals to a central location, </a:t>
            </a:r>
            <a:r>
              <a:rPr lang="en-US" b="1" dirty="0"/>
              <a:t>users </a:t>
            </a:r>
            <a:r>
              <a:rPr lang="en-US" dirty="0"/>
              <a:t>performing some actions on their </a:t>
            </a:r>
            <a:r>
              <a:rPr lang="en-US" b="1" dirty="0"/>
              <a:t>mobile apps</a:t>
            </a:r>
            <a:r>
              <a:rPr lang="en-US" dirty="0"/>
              <a:t>, or even </a:t>
            </a:r>
            <a:r>
              <a:rPr lang="en-US" b="1" dirty="0"/>
              <a:t>some systems </a:t>
            </a:r>
            <a:r>
              <a:rPr lang="en-US" dirty="0"/>
              <a:t>communicating with each other.  All of these are examples of </a:t>
            </a:r>
            <a:r>
              <a:rPr lang="en-US" b="1" dirty="0"/>
              <a:t>event-driven scenarios </a:t>
            </a:r>
            <a:r>
              <a:rPr lang="en-US" dirty="0"/>
              <a:t>in which there are certain events that need to be processed.</a:t>
            </a:r>
          </a:p>
          <a:p>
            <a:endParaRPr lang="en-US" dirty="0"/>
          </a:p>
          <a:p>
            <a:r>
              <a:rPr lang="en-US" dirty="0"/>
              <a:t>But how do we </a:t>
            </a:r>
            <a:r>
              <a:rPr lang="en-US" b="1" dirty="0"/>
              <a:t>manage</a:t>
            </a:r>
            <a:r>
              <a:rPr lang="en-US" dirty="0"/>
              <a:t> all these events?  This is where </a:t>
            </a:r>
            <a:r>
              <a:rPr lang="en-US" b="1" dirty="0"/>
              <a:t>Event Grid</a:t>
            </a:r>
            <a:r>
              <a:rPr lang="en-US" dirty="0"/>
              <a:t> comes in.  This service makes it super easy by providing a </a:t>
            </a:r>
            <a:r>
              <a:rPr lang="en-US" b="1" dirty="0"/>
              <a:t>single</a:t>
            </a:r>
            <a:r>
              <a:rPr lang="en-US" dirty="0"/>
              <a:t> </a:t>
            </a:r>
            <a:r>
              <a:rPr lang="en-US" b="1" dirty="0"/>
              <a:t>simple interface</a:t>
            </a:r>
            <a:r>
              <a:rPr lang="en-US" dirty="0"/>
              <a:t> for </a:t>
            </a:r>
            <a:r>
              <a:rPr lang="en-US" b="1" dirty="0"/>
              <a:t>managing all your events</a:t>
            </a:r>
            <a:r>
              <a:rPr lang="en-US" dirty="0"/>
              <a:t>.</a:t>
            </a:r>
          </a:p>
          <a:p>
            <a:endParaRPr lang="en-US" dirty="0"/>
          </a:p>
          <a:p>
            <a:r>
              <a:rPr lang="en-US" dirty="0"/>
              <a:t>Things like:</a:t>
            </a:r>
          </a:p>
          <a:p>
            <a:pPr marL="171450" indent="-171450">
              <a:buFontTx/>
              <a:buChar char="-"/>
            </a:pPr>
            <a:r>
              <a:rPr lang="en-US" b="1" dirty="0"/>
              <a:t>Where these events are coming from </a:t>
            </a:r>
            <a:r>
              <a:rPr lang="en-US" dirty="0"/>
              <a:t>– whether it is a </a:t>
            </a:r>
            <a:r>
              <a:rPr lang="en-US" b="1" dirty="0"/>
              <a:t>storage</a:t>
            </a:r>
            <a:r>
              <a:rPr lang="en-US" dirty="0"/>
              <a:t> change, a </a:t>
            </a:r>
            <a:r>
              <a:rPr lang="en-US" b="1" dirty="0"/>
              <a:t>database</a:t>
            </a:r>
            <a:r>
              <a:rPr lang="en-US" dirty="0"/>
              <a:t> change, a </a:t>
            </a:r>
            <a:r>
              <a:rPr lang="en-US" b="1" dirty="0"/>
              <a:t>resource </a:t>
            </a:r>
            <a:r>
              <a:rPr lang="en-US" dirty="0"/>
              <a:t>being provisioned, or a </a:t>
            </a:r>
            <a:r>
              <a:rPr lang="en-US" b="1" dirty="0"/>
              <a:t>new</a:t>
            </a:r>
            <a:r>
              <a:rPr lang="en-US" b="0" dirty="0"/>
              <a:t> </a:t>
            </a:r>
            <a:r>
              <a:rPr lang="en-US" b="1" dirty="0"/>
              <a:t>user </a:t>
            </a:r>
            <a:r>
              <a:rPr lang="en-US" dirty="0"/>
              <a:t>being added to your subscription</a:t>
            </a:r>
          </a:p>
          <a:p>
            <a:pPr marL="171450" indent="-171450">
              <a:buFontTx/>
              <a:buChar char="-"/>
            </a:pPr>
            <a:r>
              <a:rPr lang="en-US" dirty="0"/>
              <a:t>And </a:t>
            </a:r>
            <a:r>
              <a:rPr lang="en-US" b="1" dirty="0"/>
              <a:t>where these events are headed to </a:t>
            </a:r>
            <a:r>
              <a:rPr lang="en-US" dirty="0"/>
              <a:t>– whether you need to invoke an </a:t>
            </a:r>
            <a:r>
              <a:rPr lang="en-US" b="1" dirty="0"/>
              <a:t>Azure Function </a:t>
            </a:r>
            <a:r>
              <a:rPr lang="en-US" dirty="0"/>
              <a:t>or an </a:t>
            </a:r>
            <a:r>
              <a:rPr lang="en-US" b="1" dirty="0"/>
              <a:t>Azure Logic App </a:t>
            </a:r>
            <a:r>
              <a:rPr lang="en-US" dirty="0"/>
              <a:t>to respond to this event, or even </a:t>
            </a:r>
            <a:r>
              <a:rPr lang="en-US" b="0" dirty="0"/>
              <a:t>some</a:t>
            </a:r>
            <a:r>
              <a:rPr lang="en-US" b="1" dirty="0"/>
              <a:t> other destinations</a:t>
            </a:r>
            <a:r>
              <a:rPr lang="en-US" dirty="0"/>
              <a:t>.</a:t>
            </a:r>
          </a:p>
          <a:p>
            <a:pPr marL="0" indent="0">
              <a:buFontTx/>
              <a:buNone/>
            </a:pPr>
            <a:endParaRPr lang="en-US" dirty="0"/>
          </a:p>
          <a:p>
            <a:pPr marL="0" indent="0">
              <a:buFontTx/>
              <a:buNone/>
            </a:pPr>
            <a:r>
              <a:rPr lang="en-US" dirty="0"/>
              <a:t>We believe that for </a:t>
            </a:r>
            <a:r>
              <a:rPr lang="en-US" b="1" dirty="0"/>
              <a:t>modern apps</a:t>
            </a:r>
            <a:r>
              <a:rPr lang="en-US" dirty="0"/>
              <a:t> an </a:t>
            </a:r>
            <a:r>
              <a:rPr lang="en-US" b="1" dirty="0"/>
              <a:t>event</a:t>
            </a:r>
            <a:r>
              <a:rPr lang="en-US" dirty="0"/>
              <a:t> is an </a:t>
            </a:r>
            <a:r>
              <a:rPr lang="en-US" b="1" dirty="0"/>
              <a:t>important enough entity </a:t>
            </a:r>
            <a:r>
              <a:rPr lang="en-US" dirty="0"/>
              <a:t>that we should make it a </a:t>
            </a:r>
            <a:r>
              <a:rPr lang="en-US" b="1" dirty="0"/>
              <a:t>first class citizen of Azure</a:t>
            </a:r>
            <a:r>
              <a:rPr lang="en-US" dirty="0"/>
              <a:t>, and take away the burden of managing events in either producers or consumers of these events.</a:t>
            </a:r>
          </a:p>
          <a:p>
            <a:pPr marL="0" indent="0">
              <a:buFontTx/>
              <a:buNone/>
            </a:pPr>
            <a:endParaRPr lang="en-US" b="1" dirty="0"/>
          </a:p>
          <a:p>
            <a:pPr marL="0" indent="0">
              <a:buFontTx/>
              <a:buNone/>
            </a:pPr>
            <a:r>
              <a:rPr lang="en-US" b="1" dirty="0"/>
              <a:t>This is what Event Grid does.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1356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basic building blocks of serverless computing – </a:t>
            </a:r>
            <a:r>
              <a:rPr lang="en-US" b="1" dirty="0"/>
              <a:t>what do you want to do next</a:t>
            </a:r>
            <a:r>
              <a:rPr lang="en-US" dirty="0"/>
              <a:t>?</a:t>
            </a:r>
          </a:p>
          <a:p>
            <a:endParaRPr lang="en-US" dirty="0"/>
          </a:p>
          <a:p>
            <a:r>
              <a:rPr lang="en-US" dirty="0"/>
              <a:t>We are building applications after all.  And </a:t>
            </a:r>
            <a:r>
              <a:rPr lang="en-US" b="1" dirty="0"/>
              <a:t>applications don’t exist in vacuum</a:t>
            </a:r>
            <a:r>
              <a:rPr lang="en-US" dirty="0"/>
              <a:t>.  They talk to </a:t>
            </a:r>
            <a:r>
              <a:rPr lang="en-US" b="1" dirty="0"/>
              <a:t>databases</a:t>
            </a:r>
            <a:r>
              <a:rPr lang="en-US" dirty="0"/>
              <a:t>, they enable </a:t>
            </a:r>
            <a:r>
              <a:rPr lang="en-US" b="1" dirty="0"/>
              <a:t>authentication</a:t>
            </a:r>
            <a:r>
              <a:rPr lang="en-US" dirty="0"/>
              <a:t> for their users, if it is an </a:t>
            </a:r>
            <a:r>
              <a:rPr lang="en-US" b="0" dirty="0"/>
              <a:t>IoT</a:t>
            </a:r>
            <a:r>
              <a:rPr lang="en-US" dirty="0"/>
              <a:t> app, it potentially receives </a:t>
            </a:r>
            <a:r>
              <a:rPr lang="en-US" b="1" dirty="0"/>
              <a:t>data</a:t>
            </a:r>
            <a:r>
              <a:rPr lang="en-US" dirty="0"/>
              <a:t> from and sends data to IoT devices.  Maybe they need to </a:t>
            </a:r>
            <a:r>
              <a:rPr lang="en-US" b="1" dirty="0"/>
              <a:t>process</a:t>
            </a:r>
            <a:r>
              <a:rPr lang="en-US" dirty="0"/>
              <a:t> that data to prepare it for further </a:t>
            </a:r>
            <a:r>
              <a:rPr lang="en-US" b="1" dirty="0"/>
              <a:t>analysis</a:t>
            </a:r>
            <a:r>
              <a:rPr lang="en-US" dirty="0"/>
              <a:t>, and more and more applications these days are required to have some kind of </a:t>
            </a:r>
            <a:r>
              <a:rPr lang="en-US" b="1" dirty="0"/>
              <a:t>intelligence</a:t>
            </a:r>
            <a:r>
              <a:rPr lang="en-US" dirty="0"/>
              <a:t> in them.</a:t>
            </a:r>
          </a:p>
          <a:p>
            <a:endParaRPr lang="en-US" dirty="0"/>
          </a:p>
          <a:p>
            <a:r>
              <a:rPr lang="en-US" dirty="0"/>
              <a:t>How do we achieve these things in our apps?  It wouldn’t be fun if our application code was running in a serverless environment but we still had to manage an army of Virtual Machines to perform these other tasks.</a:t>
            </a:r>
          </a:p>
          <a:p>
            <a:endParaRPr lang="en-US" dirty="0"/>
          </a:p>
          <a:p>
            <a:r>
              <a:rPr lang="en-US" dirty="0"/>
              <a:t>We need serverless services for serverless apps.  And this is what Azure provides us – we have </a:t>
            </a:r>
            <a:r>
              <a:rPr lang="en-US" b="1" dirty="0"/>
              <a:t>Cosmos DB</a:t>
            </a:r>
            <a:r>
              <a:rPr lang="en-US" dirty="0"/>
              <a:t>, a globally distributed, elastic scale database, a perfect ally for your serverless apps.  We have </a:t>
            </a:r>
            <a:r>
              <a:rPr lang="en-US" b="1" dirty="0"/>
              <a:t>Azure Active Directory (AAD)</a:t>
            </a:r>
            <a:r>
              <a:rPr lang="en-US" dirty="0"/>
              <a:t> and </a:t>
            </a:r>
            <a:r>
              <a:rPr lang="en-US" b="1" dirty="0"/>
              <a:t>AAD B2C </a:t>
            </a:r>
            <a:r>
              <a:rPr lang="en-US" dirty="0"/>
              <a:t>for your security and access control needs</a:t>
            </a:r>
            <a:r>
              <a:rPr lang="en-US" b="1" dirty="0"/>
              <a:t>, IoT Hub </a:t>
            </a:r>
            <a:r>
              <a:rPr lang="en-US" dirty="0"/>
              <a:t>solves your IoT needs. </a:t>
            </a:r>
          </a:p>
          <a:p>
            <a:endParaRPr lang="en-US" dirty="0"/>
          </a:p>
          <a:p>
            <a:r>
              <a:rPr lang="en-US" dirty="0"/>
              <a:t>We have services like </a:t>
            </a:r>
            <a:r>
              <a:rPr lang="en-US" b="1" dirty="0"/>
              <a:t>Event Hubs</a:t>
            </a:r>
            <a:r>
              <a:rPr lang="en-US" dirty="0"/>
              <a:t> and </a:t>
            </a:r>
            <a:r>
              <a:rPr lang="en-US" b="1" dirty="0"/>
              <a:t>Stream Analytics </a:t>
            </a:r>
            <a:r>
              <a:rPr lang="en-US" dirty="0"/>
              <a:t>to ingest and analyze real-time streaming data.  Lastly, we have the Microsoft </a:t>
            </a:r>
            <a:r>
              <a:rPr lang="en-US" b="1" dirty="0"/>
              <a:t>Cognitive Services</a:t>
            </a:r>
            <a:r>
              <a:rPr lang="en-US" dirty="0"/>
              <a:t> API to provide intelligence in your apps. </a:t>
            </a:r>
          </a:p>
          <a:p>
            <a:endParaRPr lang="en-US" dirty="0"/>
          </a:p>
          <a:p>
            <a:r>
              <a:rPr lang="en-US" dirty="0"/>
              <a:t>All of these services together comprise the </a:t>
            </a:r>
            <a:r>
              <a:rPr lang="en-US" b="1" dirty="0"/>
              <a:t>Azure Serverless application platform</a:t>
            </a:r>
            <a:r>
              <a:rPr lang="en-US" dirty="0"/>
              <a:t>.  Using these pieces you can compose applications that work at </a:t>
            </a:r>
            <a:r>
              <a:rPr lang="en-US" b="1" dirty="0"/>
              <a:t>any scale</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06769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platform now.  But how about the </a:t>
            </a:r>
            <a:r>
              <a:rPr lang="en-US" b="1" dirty="0"/>
              <a:t>process of building</a:t>
            </a:r>
            <a:r>
              <a:rPr lang="en-US" dirty="0"/>
              <a:t> these applications? What does the </a:t>
            </a:r>
            <a:r>
              <a:rPr lang="en-US" b="1" dirty="0"/>
              <a:t>developer experience</a:t>
            </a:r>
            <a:r>
              <a:rPr lang="en-US" dirty="0"/>
              <a:t> look like?</a:t>
            </a:r>
          </a:p>
          <a:p>
            <a:endParaRPr lang="en-US" dirty="0"/>
          </a:p>
          <a:p>
            <a:r>
              <a:rPr lang="en-US" dirty="0"/>
              <a:t>Azure is a platform built by </a:t>
            </a:r>
            <a:r>
              <a:rPr lang="en-US" b="1" dirty="0"/>
              <a:t>Microsoft</a:t>
            </a:r>
            <a:r>
              <a:rPr lang="en-US" dirty="0"/>
              <a:t>, and if there is one thing </a:t>
            </a:r>
            <a:r>
              <a:rPr lang="en-US" b="1" dirty="0"/>
              <a:t>we do right </a:t>
            </a:r>
            <a:r>
              <a:rPr lang="en-US" dirty="0"/>
              <a:t>– it is the </a:t>
            </a:r>
            <a:r>
              <a:rPr lang="en-US" b="1" dirty="0"/>
              <a:t>developer experience</a:t>
            </a:r>
            <a:r>
              <a:rPr lang="en-US" dirty="0"/>
              <a:t>.  Even in the cloud world, we don’t subscribe to the mentality that just because you are reaping the benefits of running application in the cloud, you can be subjected to pain and heartburn while building those apps.</a:t>
            </a:r>
          </a:p>
          <a:p>
            <a:endParaRPr lang="en-US" dirty="0"/>
          </a:p>
          <a:p>
            <a:r>
              <a:rPr lang="en-US" dirty="0"/>
              <a:t>So for serverless apps, we provide full end to </a:t>
            </a:r>
            <a:r>
              <a:rPr lang="en-US" b="1" dirty="0"/>
              <a:t>end development experience</a:t>
            </a:r>
            <a:r>
              <a:rPr lang="en-US" dirty="0"/>
              <a:t> through tools like </a:t>
            </a:r>
            <a:r>
              <a:rPr lang="en-US" b="1" dirty="0"/>
              <a:t>Visual Studio and VS Code</a:t>
            </a:r>
            <a:r>
              <a:rPr lang="en-US" dirty="0"/>
              <a:t>.  We in fact support unique features like the ability to </a:t>
            </a:r>
            <a:r>
              <a:rPr lang="en-US" b="1" dirty="0"/>
              <a:t>build, test and debug your applications locally</a:t>
            </a:r>
            <a:r>
              <a:rPr lang="en-US" dirty="0"/>
              <a:t> on your dev machines, before even deploying them to the cloud.</a:t>
            </a:r>
          </a:p>
          <a:p>
            <a:endParaRPr lang="en-US" dirty="0"/>
          </a:p>
          <a:p>
            <a:r>
              <a:rPr lang="en-US" dirty="0"/>
              <a:t>This is a </a:t>
            </a:r>
            <a:r>
              <a:rPr lang="en-US" b="1" dirty="0"/>
              <a:t>massive productivity boost </a:t>
            </a:r>
            <a:r>
              <a:rPr lang="en-US" dirty="0"/>
              <a:t>while building cloud apps and something no other cloud vendor can match.  These technologies support </a:t>
            </a:r>
            <a:r>
              <a:rPr lang="en-US" b="1" dirty="0"/>
              <a:t>continuous deployment</a:t>
            </a:r>
            <a:r>
              <a:rPr lang="en-US" dirty="0"/>
              <a:t> so you can easily integrate them into your existing deployment pipelines.  And finally, we provide full </a:t>
            </a:r>
            <a:r>
              <a:rPr lang="en-US" b="1" dirty="0"/>
              <a:t>monitoring</a:t>
            </a:r>
            <a:r>
              <a:rPr lang="en-US" dirty="0"/>
              <a:t> support through </a:t>
            </a:r>
            <a:r>
              <a:rPr lang="en-US" b="1" dirty="0"/>
              <a:t>Azure Application Insights</a:t>
            </a:r>
            <a:r>
              <a:rPr lang="en-US" dirty="0"/>
              <a:t> to monitor your apps in production.</a:t>
            </a:r>
          </a:p>
          <a:p>
            <a:endParaRPr lang="en-US" dirty="0"/>
          </a:p>
          <a:p>
            <a:r>
              <a:rPr lang="en-US" dirty="0"/>
              <a:t>So that is how we think of a </a:t>
            </a:r>
            <a:r>
              <a:rPr lang="en-US" b="1" dirty="0"/>
              <a:t>comprehensive serverless application platform</a:t>
            </a:r>
            <a:r>
              <a:rPr lang="en-US" dirty="0"/>
              <a:t> in Azure.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687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t>
            </a:r>
            <a:r>
              <a:rPr lang="en-US" b="1" dirty="0"/>
              <a:t>apps and scenarios </a:t>
            </a:r>
            <a:r>
              <a:rPr lang="en-US" dirty="0"/>
              <a:t>can be built using serverless technologies?</a:t>
            </a:r>
          </a:p>
          <a:p>
            <a:endParaRPr lang="en-US" dirty="0"/>
          </a:p>
          <a:p>
            <a:r>
              <a:rPr lang="en-US" dirty="0"/>
              <a:t>Anything where there is need to </a:t>
            </a:r>
            <a:r>
              <a:rPr lang="en-US" b="1" dirty="0"/>
              <a:t>run some code or logic in response to an event</a:t>
            </a:r>
            <a:r>
              <a:rPr lang="en-US" dirty="0"/>
              <a:t>.  You will notice that this is a </a:t>
            </a:r>
            <a:r>
              <a:rPr lang="en-US" b="1" dirty="0"/>
              <a:t>very broad definition </a:t>
            </a:r>
            <a:r>
              <a:rPr lang="en-US" dirty="0"/>
              <a:t>and covers a </a:t>
            </a:r>
            <a:r>
              <a:rPr lang="en-US" b="1" dirty="0"/>
              <a:t>vast array of scenarios</a:t>
            </a:r>
            <a:r>
              <a:rPr lang="en-US" dirty="0"/>
              <a:t>.</a:t>
            </a:r>
          </a:p>
          <a:p>
            <a:endParaRPr lang="en-US" dirty="0"/>
          </a:p>
          <a:p>
            <a:r>
              <a:rPr lang="en-US" dirty="0"/>
              <a:t>So let me provide some examples:</a:t>
            </a:r>
            <a:br>
              <a:rPr lang="en-US" dirty="0"/>
            </a:br>
            <a:endParaRPr lang="en-US" dirty="0"/>
          </a:p>
          <a:p>
            <a:pPr marL="228600" indent="-228600">
              <a:buFont typeface="+mj-lt"/>
              <a:buAutoNum type="arabicPeriod"/>
            </a:pPr>
            <a:r>
              <a:rPr lang="en-US" b="1" dirty="0"/>
              <a:t>Real-time stream processing: </a:t>
            </a:r>
            <a:r>
              <a:rPr lang="en-US" dirty="0"/>
              <a:t>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br>
              <a:rPr lang="en-US" dirty="0"/>
            </a:b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organization needs to </a:t>
            </a:r>
            <a:r>
              <a:rPr lang="en-US" b="1" dirty="0"/>
              <a:t>run some regular tasks</a:t>
            </a:r>
            <a:r>
              <a:rPr lang="en-US" dirty="0"/>
              <a:t> like </a:t>
            </a:r>
            <a:r>
              <a:rPr lang="en-US" b="1" dirty="0"/>
              <a:t>de-duplication</a:t>
            </a:r>
            <a:r>
              <a:rPr lang="en-US" dirty="0"/>
              <a:t> of </a:t>
            </a:r>
            <a:r>
              <a:rPr lang="en-US" b="1" dirty="0"/>
              <a:t>database</a:t>
            </a:r>
            <a:r>
              <a:rPr lang="en-US" dirty="0"/>
              <a:t> entries at the end of every day or </a:t>
            </a:r>
            <a:r>
              <a:rPr lang="en-US" b="1" dirty="0"/>
              <a:t>collecting logs </a:t>
            </a:r>
            <a:r>
              <a:rPr lang="en-US" dirty="0"/>
              <a:t>at the end of every week. Such tasks that need to be </a:t>
            </a:r>
            <a:r>
              <a:rPr lang="en-US" b="1" dirty="0"/>
              <a:t>run only at specific times</a:t>
            </a:r>
            <a:r>
              <a:rPr lang="en-US" dirty="0"/>
              <a:t> and only for a few seconds each time, don’t call for dedicated infrastructure.  They are best left to serverless solutions.</a:t>
            </a:r>
            <a:br>
              <a:rPr lang="en-US" dirty="0"/>
            </a:br>
            <a:endParaRPr lang="en-US" dirty="0"/>
          </a:p>
          <a:p>
            <a:pPr marL="228600" indent="-228600">
              <a:buFont typeface="+mj-lt"/>
              <a:buAutoNum type="arabicPeriod"/>
            </a:pPr>
            <a:r>
              <a:rPr lang="en-US" b="1" dirty="0"/>
              <a:t>Building backends for your mobile, IoT or even web apps </a:t>
            </a:r>
            <a:r>
              <a:rPr lang="en-US" dirty="0"/>
              <a:t>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br>
              <a:rPr lang="en-US" dirty="0"/>
            </a:br>
            <a:endParaRPr lang="en-US" dirty="0"/>
          </a:p>
          <a:p>
            <a:pPr marL="228600" indent="-228600">
              <a:buFont typeface="+mj-lt"/>
              <a:buAutoNum type="arabicPeriod"/>
            </a:pPr>
            <a:r>
              <a:rPr lang="en-US" b="1" dirty="0"/>
              <a:t>Bots</a:t>
            </a:r>
            <a:r>
              <a:rPr lang="en-US" dirty="0"/>
              <a:t> are all the new rage:  An </a:t>
            </a:r>
            <a:r>
              <a:rPr lang="en-US" b="1" dirty="0"/>
              <a:t>Automated response system</a:t>
            </a:r>
            <a:r>
              <a:rPr lang="en-US" dirty="0"/>
              <a:t> receiving a customer request is an event.  Building </a:t>
            </a:r>
            <a:r>
              <a:rPr lang="en-US" b="1" dirty="0"/>
              <a:t>intelligent bots </a:t>
            </a:r>
            <a:r>
              <a:rPr lang="en-US" dirty="0"/>
              <a:t>for such scenarios using serverless technology is again a great example where the focus needs to be on logic instead of infrastructure.</a:t>
            </a:r>
          </a:p>
          <a:p>
            <a:pPr marL="228600" indent="-228600">
              <a:buFont typeface="+mj-lt"/>
              <a:buAutoNum type="arabicPeriod"/>
            </a:pPr>
            <a:endParaRPr lang="en-US" dirty="0"/>
          </a:p>
          <a:p>
            <a:pPr marL="0" indent="0">
              <a:buFont typeface="+mj-lt"/>
              <a:buNone/>
            </a:pPr>
            <a:r>
              <a:rPr lang="en-US" dirty="0"/>
              <a:t>These are only some of the many examples which </a:t>
            </a:r>
            <a:r>
              <a:rPr lang="en-US" b="1" dirty="0"/>
              <a:t>fit well with serverless</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760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describe the capabilities of our core serverless services, in a little more detail, this time starting with </a:t>
            </a:r>
            <a:r>
              <a:rPr lang="en-US" b="1" dirty="0"/>
              <a:t>Azure Event Grid</a:t>
            </a:r>
            <a:r>
              <a:rPr lang="en-US" dirty="0"/>
              <a:t>. </a:t>
            </a:r>
          </a:p>
          <a:p>
            <a:endParaRPr lang="en-US" dirty="0"/>
          </a:p>
          <a:p>
            <a:r>
              <a:rPr lang="en-US" dirty="0"/>
              <a:t>We already talked about how important events are.</a:t>
            </a:r>
          </a:p>
          <a:p>
            <a:endParaRPr lang="en-US" dirty="0"/>
          </a:p>
          <a:p>
            <a:pPr marL="171450" indent="-171450">
              <a:buFontTx/>
              <a:buChar char="-"/>
            </a:pPr>
            <a:r>
              <a:rPr lang="en-US" dirty="0"/>
              <a:t>This service allows you to </a:t>
            </a:r>
            <a:r>
              <a:rPr lang="en-US" b="1" dirty="0"/>
              <a:t>manage all events in a single place</a:t>
            </a:r>
          </a:p>
          <a:p>
            <a:pPr marL="171450" indent="-171450">
              <a:buFontTx/>
              <a:buChar char="-"/>
            </a:pPr>
            <a:endParaRPr lang="en-US" dirty="0"/>
          </a:p>
          <a:p>
            <a:pPr marL="171450" indent="-171450">
              <a:buFontTx/>
              <a:buChar char="-"/>
            </a:pPr>
            <a:r>
              <a:rPr lang="en-US" dirty="0"/>
              <a:t>Notice that </a:t>
            </a:r>
            <a:r>
              <a:rPr lang="en-US" b="1" dirty="0"/>
              <a:t>multiple Azure services </a:t>
            </a:r>
            <a:r>
              <a:rPr lang="en-US" dirty="0"/>
              <a:t>today </a:t>
            </a:r>
            <a:r>
              <a:rPr lang="en-US" b="1" dirty="0"/>
              <a:t>publish</a:t>
            </a:r>
            <a:r>
              <a:rPr lang="en-US" dirty="0"/>
              <a:t> their events </a:t>
            </a:r>
            <a:r>
              <a:rPr lang="en-US" b="1" dirty="0"/>
              <a:t>into Event Grid </a:t>
            </a:r>
            <a:r>
              <a:rPr lang="en-US" dirty="0"/>
              <a:t>and these events can be </a:t>
            </a:r>
            <a:r>
              <a:rPr lang="en-US" b="1" dirty="0"/>
              <a:t>routed to multiple destinations</a:t>
            </a:r>
            <a:r>
              <a:rPr lang="en-US" dirty="0"/>
              <a:t>.  We have </a:t>
            </a:r>
            <a:r>
              <a:rPr lang="en-US" b="1" dirty="0"/>
              <a:t>Functions, Logic Apps </a:t>
            </a:r>
            <a:r>
              <a:rPr lang="en-US" dirty="0"/>
              <a:t>and even other services like </a:t>
            </a:r>
            <a:r>
              <a:rPr lang="en-US" b="1" dirty="0"/>
              <a:t>Automation</a:t>
            </a:r>
            <a:r>
              <a:rPr lang="en-US" dirty="0"/>
              <a:t> and generic </a:t>
            </a:r>
            <a:r>
              <a:rPr lang="en-US" b="1" dirty="0"/>
              <a:t>webhooks</a:t>
            </a:r>
            <a:r>
              <a:rPr lang="en-US" dirty="0"/>
              <a:t>.</a:t>
            </a:r>
          </a:p>
          <a:p>
            <a:pPr marL="171450" indent="-171450">
              <a:buFontTx/>
              <a:buChar char="-"/>
            </a:pPr>
            <a:endParaRPr lang="en-US" dirty="0"/>
          </a:p>
          <a:p>
            <a:pPr marL="171450" indent="-171450">
              <a:buFontTx/>
              <a:buChar char="-"/>
            </a:pPr>
            <a:r>
              <a:rPr lang="en-US" dirty="0"/>
              <a:t>You can also create your own </a:t>
            </a:r>
            <a:r>
              <a:rPr lang="en-US" b="1" dirty="0"/>
              <a:t>custom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458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a:t>
            </a:r>
            <a:r>
              <a:rPr lang="en-US" b="1" dirty="0"/>
              <a:t>performance and scale</a:t>
            </a:r>
            <a:r>
              <a:rPr lang="en-US" dirty="0"/>
              <a:t>, Event Grid makes some </a:t>
            </a:r>
            <a:r>
              <a:rPr lang="en-US" b="1" dirty="0"/>
              <a:t>strong guarantees</a:t>
            </a:r>
            <a:r>
              <a:rPr lang="en-US" dirty="0"/>
              <a:t>.</a:t>
            </a:r>
          </a:p>
          <a:p>
            <a:endParaRPr lang="en-US" dirty="0"/>
          </a:p>
          <a:p>
            <a:pPr marL="171450" indent="-171450">
              <a:buFontTx/>
              <a:buChar char="-"/>
            </a:pPr>
            <a:r>
              <a:rPr lang="en-US" b="1" dirty="0"/>
              <a:t>Sub-second</a:t>
            </a:r>
            <a:r>
              <a:rPr lang="en-US" dirty="0"/>
              <a:t> end to end </a:t>
            </a:r>
            <a:r>
              <a:rPr lang="en-US" b="1" dirty="0"/>
              <a:t>latency</a:t>
            </a:r>
            <a:r>
              <a:rPr lang="en-US" dirty="0"/>
              <a:t> in the </a:t>
            </a:r>
            <a:r>
              <a:rPr lang="en-US" b="1" dirty="0"/>
              <a:t>99</a:t>
            </a:r>
            <a:r>
              <a:rPr lang="en-US" b="1" baseline="30000" dirty="0"/>
              <a:t>th</a:t>
            </a:r>
            <a:r>
              <a:rPr lang="en-US" b="1" dirty="0"/>
              <a:t> percentile</a:t>
            </a:r>
            <a:r>
              <a:rPr lang="en-US" dirty="0"/>
              <a:t>, which is as close to </a:t>
            </a:r>
            <a:r>
              <a:rPr lang="en-US" b="1" dirty="0"/>
              <a:t>real-time</a:t>
            </a:r>
            <a:r>
              <a:rPr lang="en-US" dirty="0"/>
              <a:t> delivery as it gets</a:t>
            </a:r>
          </a:p>
          <a:p>
            <a:pPr marL="171450" indent="-171450">
              <a:buFontTx/>
              <a:buChar char="-"/>
            </a:pPr>
            <a:endParaRPr lang="en-US" dirty="0"/>
          </a:p>
          <a:p>
            <a:pPr marL="171450" indent="-171450">
              <a:buFontTx/>
              <a:buChar char="-"/>
            </a:pPr>
            <a:r>
              <a:rPr lang="en-US" dirty="0"/>
              <a:t>An ability to </a:t>
            </a:r>
            <a:r>
              <a:rPr lang="en-US" b="1" dirty="0"/>
              <a:t>route</a:t>
            </a:r>
            <a:r>
              <a:rPr lang="en-US" dirty="0"/>
              <a:t> about </a:t>
            </a:r>
            <a:r>
              <a:rPr lang="en-US" b="1" dirty="0"/>
              <a:t>10 million events per second</a:t>
            </a:r>
            <a:r>
              <a:rPr lang="en-US" dirty="0"/>
              <a:t>, so massive scale</a:t>
            </a:r>
          </a:p>
          <a:p>
            <a:pPr marL="171450" indent="-171450">
              <a:buFontTx/>
              <a:buChar char="-"/>
            </a:pPr>
            <a:endParaRPr lang="en-US" dirty="0"/>
          </a:p>
          <a:p>
            <a:pPr marL="171450" indent="-171450">
              <a:buFontTx/>
              <a:buChar char="-"/>
            </a:pPr>
            <a:r>
              <a:rPr lang="en-US" dirty="0"/>
              <a:t>And, an </a:t>
            </a:r>
            <a:r>
              <a:rPr lang="en-US" b="1" dirty="0"/>
              <a:t>intelligent logic to retry </a:t>
            </a:r>
            <a:r>
              <a:rPr lang="en-US" dirty="0"/>
              <a:t>the event delivery if the first time doesn’t succeed</a:t>
            </a:r>
          </a:p>
          <a:p>
            <a:pPr marL="171450" indent="-171450">
              <a:buFontTx/>
              <a:buChar char="-"/>
            </a:pPr>
            <a:endParaRPr lang="en-US" dirty="0"/>
          </a:p>
          <a:p>
            <a:pPr marL="0" indent="0">
              <a:buFontTx/>
              <a:buNone/>
            </a:pPr>
            <a:r>
              <a:rPr lang="en-US" dirty="0"/>
              <a:t>All of these make </a:t>
            </a:r>
            <a:r>
              <a:rPr lang="en-US" b="1" dirty="0"/>
              <a:t>Event Grid</a:t>
            </a:r>
            <a:r>
              <a:rPr lang="en-US" dirty="0"/>
              <a:t> a very </a:t>
            </a:r>
            <a:r>
              <a:rPr lang="en-US" b="1" dirty="0"/>
              <a:t>powerful event backbone </a:t>
            </a:r>
            <a:r>
              <a:rPr lang="en-US" dirty="0"/>
              <a:t>for your serverless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9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Moving on to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visual design experience</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 for creating serverless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workflows</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writing any code</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business logic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is, you can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express it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using the powerful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control flow</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 available in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a:t>
            </a:r>
            <a:r>
              <a:rPr lang="en-US" sz="1200" b="1" dirty="0"/>
              <a:t>value</a:t>
            </a:r>
            <a:r>
              <a:rPr lang="en-US" sz="1200" dirty="0"/>
              <a:t> of this service is that, it provides </a:t>
            </a:r>
            <a:r>
              <a:rPr lang="en-US" sz="1200" b="1" dirty="0"/>
              <a:t>connections with multiple services </a:t>
            </a:r>
            <a:r>
              <a:rPr lang="en-US" sz="1200" dirty="0"/>
              <a:t>and allows you to </a:t>
            </a:r>
            <a:r>
              <a:rPr lang="en-US" sz="1200" b="1" dirty="0"/>
              <a:t>orchestrate</a:t>
            </a:r>
            <a:r>
              <a:rPr lang="en-US" sz="1200" dirty="0"/>
              <a:t>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 definition format</a:t>
            </a:r>
            <a:r>
              <a:rPr lang="en-US" sz="1200" dirty="0"/>
              <a:t>, again making it very </a:t>
            </a:r>
            <a:r>
              <a:rPr lang="en-US" sz="1200" b="1" dirty="0"/>
              <a:t>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23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1" kern="1200" dirty="0">
                <a:solidFill>
                  <a:schemeClr val="tx1"/>
                </a:solidFill>
                <a:latin typeface="Segoe UI Light" pitchFamily="34" charset="0"/>
                <a:ea typeface="+mn-ea"/>
                <a:cs typeface="+mn-cs"/>
              </a:rPr>
              <a:t>Disruption</a:t>
            </a:r>
            <a:r>
              <a:rPr lang="en-US" sz="900" dirty="0"/>
              <a:t> affects every industry and no company is safe.</a:t>
            </a:r>
          </a:p>
          <a:p>
            <a:pPr marL="171450" indent="-171450">
              <a:buFont typeface="Arial" panose="020B0604020202020204" pitchFamily="34" charset="0"/>
              <a:buChar char="•"/>
            </a:pPr>
            <a:r>
              <a:rPr lang="en-US" sz="900" dirty="0"/>
              <a:t>Half of the companies that were on the Fortune 500 in 2000 are now gone, replaced by organizations that deliver value faster, better, and cheaper – and the current Fortune 500 faces very much the same fate.</a:t>
            </a:r>
          </a:p>
          <a:p>
            <a:pPr marL="171450" indent="-171450">
              <a:buFont typeface="Arial" panose="020B0604020202020204" pitchFamily="34" charset="0"/>
              <a:buChar char="•"/>
            </a:pPr>
            <a:r>
              <a:rPr lang="en-US" sz="900" dirty="0"/>
              <a:t>Technology plays a central role in the disruptors‘ ability to execute better.</a:t>
            </a:r>
          </a:p>
          <a:p>
            <a:pPr marL="171450" indent="-171450">
              <a:buFont typeface="Arial" panose="020B0604020202020204" pitchFamily="34" charset="0"/>
              <a:buChar char="•"/>
            </a:pPr>
            <a:r>
              <a:rPr lang="en-US" sz="900" dirty="0"/>
              <a:t>But it’s no longer just the unicorns that disrupt – increasingly, companies you might not associate with the cutting edge of IT have recognized they need to invest in new technology.</a:t>
            </a:r>
          </a:p>
          <a:p>
            <a:pPr marL="171450" indent="-171450">
              <a:buFont typeface="Arial" panose="020B0604020202020204" pitchFamily="34" charset="0"/>
              <a:buChar char="•"/>
            </a:pPr>
            <a:r>
              <a:rPr lang="en-US" sz="900" dirty="0"/>
              <a:t>‘Traditional’ companies are using cloud technology and investing in mobile to stand out.</a:t>
            </a:r>
          </a:p>
          <a:p>
            <a:pPr marL="171450" indent="-171450">
              <a:buFont typeface="Arial" panose="020B0604020202020204" pitchFamily="34" charset="0"/>
              <a:buChar char="•"/>
            </a:pPr>
            <a:r>
              <a:rPr lang="en-US" sz="900" dirty="0"/>
              <a:t>To future-proof their business, we see enterprises embracing innovation and new ways of working to mitigate threats from newcomers.</a:t>
            </a:r>
          </a:p>
        </p:txBody>
      </p:sp>
      <p:sp>
        <p:nvSpPr>
          <p:cNvPr id="4" name="Slide Number Placeholder 3"/>
          <p:cNvSpPr>
            <a:spLocks noGrp="1"/>
          </p:cNvSpPr>
          <p:nvPr>
            <p:ph type="sldNum" sz="quarter" idx="10"/>
          </p:nvPr>
        </p:nvSpPr>
        <p:spPr/>
        <p:txBody>
          <a:bodyPr/>
          <a:lstStyle/>
          <a:p>
            <a:fld id="{7BD8FC18-07C8-4136-85B7-20C643E472BC}" type="slidenum">
              <a:rPr lang="en-US" smtClean="0"/>
              <a:t>3</a:t>
            </a:fld>
            <a:endParaRPr lang="en-US"/>
          </a:p>
        </p:txBody>
      </p:sp>
    </p:spTree>
    <p:extLst>
      <p:ext uri="{BB962C8B-B14F-4D97-AF65-F5344CB8AC3E}">
        <p14:creationId xmlns:p14="http://schemas.microsoft.com/office/powerpoint/2010/main" val="1312031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can</a:t>
            </a:r>
            <a:r>
              <a:rPr lang="en-NZ" b="0" baseline="0" dirty="0"/>
              <a:t> </a:t>
            </a:r>
            <a:r>
              <a:rPr lang="en-NZ" b="1" baseline="0" dirty="0"/>
              <a:t>integrate</a:t>
            </a:r>
            <a:r>
              <a:rPr lang="en-NZ" b="0" baseline="0" dirty="0"/>
              <a:t> with </a:t>
            </a:r>
            <a:r>
              <a:rPr lang="en-US" b="0" baseline="0" dirty="0"/>
              <a:t>almost </a:t>
            </a:r>
            <a:r>
              <a:rPr lang="en-NZ" b="0" baseline="0" dirty="0"/>
              <a:t>anything (APIs) and solve small or complex problems. </a:t>
            </a:r>
            <a:r>
              <a:rPr lang="en-NZ" b="1" baseline="0" dirty="0"/>
              <a:t>Automation</a:t>
            </a:r>
            <a:r>
              <a:rPr lang="en-NZ" b="0" baseline="0" dirty="0"/>
              <a:t> in a secure and reliable environment fast and easy.</a:t>
            </a:r>
          </a:p>
          <a:p>
            <a:endParaRPr lang="en-NZ" b="1" dirty="0"/>
          </a:p>
          <a:p>
            <a:r>
              <a:rPr lang="en-NZ" b="1" dirty="0"/>
              <a:t>Connect Anything:</a:t>
            </a:r>
          </a:p>
          <a:p>
            <a:r>
              <a:rPr lang="en-NZ" dirty="0"/>
              <a:t>On-premises,</a:t>
            </a:r>
            <a:r>
              <a:rPr lang="en-NZ" baseline="0" dirty="0"/>
              <a:t> hybrid and cloud</a:t>
            </a:r>
          </a:p>
          <a:p>
            <a:r>
              <a:rPr lang="en-NZ" baseline="0" dirty="0"/>
              <a:t>Mission critical, complex integration scenarios</a:t>
            </a:r>
          </a:p>
          <a:p>
            <a:r>
              <a:rPr lang="en-NZ" baseline="0" dirty="0"/>
              <a:t>Business productivity</a:t>
            </a:r>
          </a:p>
          <a:p>
            <a:endParaRPr lang="en-NZ" baseline="0" dirty="0"/>
          </a:p>
          <a:p>
            <a:r>
              <a:rPr lang="en-NZ" b="1" baseline="0" dirty="0"/>
              <a:t>Agile Business:</a:t>
            </a:r>
          </a:p>
          <a:p>
            <a:r>
              <a:rPr lang="en-NZ" baseline="0" dirty="0"/>
              <a:t>Quickly create workflows</a:t>
            </a:r>
          </a:p>
          <a:p>
            <a:r>
              <a:rPr lang="en-NZ" baseline="0" dirty="0"/>
              <a:t>Position to the future API centric</a:t>
            </a:r>
          </a:p>
          <a:p>
            <a:endParaRPr lang="en-NZ" baseline="0" dirty="0"/>
          </a:p>
          <a:p>
            <a:r>
              <a:rPr lang="en-NZ" b="1" baseline="0" dirty="0"/>
              <a:t>Transform Business:</a:t>
            </a:r>
          </a:p>
          <a:p>
            <a:r>
              <a:rPr lang="en-NZ" baseline="0" dirty="0"/>
              <a:t>Extract value from both (on-premises and cloud apps)</a:t>
            </a:r>
          </a:p>
          <a:p>
            <a:r>
              <a:rPr lang="en-NZ" baseline="0" dirty="0"/>
              <a:t>Build Holistic integration solutions.</a:t>
            </a:r>
          </a:p>
          <a:p>
            <a:endParaRPr lang="en-NZ"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6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support </a:t>
            </a:r>
            <a:r>
              <a:rPr lang="en-US" b="1" dirty="0"/>
              <a:t>more than 170 connectors</a:t>
            </a:r>
            <a:r>
              <a:rPr lang="en-US" dirty="0"/>
              <a:t> already.  It goes without saying that it supports </a:t>
            </a:r>
            <a:r>
              <a:rPr lang="en-US" b="1" dirty="0"/>
              <a:t>most Azure services</a:t>
            </a:r>
            <a:r>
              <a:rPr lang="en-US" dirty="0"/>
              <a:t> but you can see from this list that it also supports many popular </a:t>
            </a:r>
            <a:r>
              <a:rPr lang="en-US" b="1" dirty="0"/>
              <a:t>3</a:t>
            </a:r>
            <a:r>
              <a:rPr lang="en-US" b="1" baseline="30000" dirty="0"/>
              <a:t>rd</a:t>
            </a:r>
            <a:r>
              <a:rPr lang="en-US" b="1" dirty="0"/>
              <a:t> party </a:t>
            </a:r>
            <a:r>
              <a:rPr lang="en-US" dirty="0"/>
              <a:t>services like </a:t>
            </a:r>
            <a:r>
              <a:rPr lang="en-US" b="1" dirty="0"/>
              <a:t>Dropbox, Twitter, Salesforce </a:t>
            </a:r>
            <a:r>
              <a:rPr lang="en-US" dirty="0"/>
              <a:t>and so on.</a:t>
            </a:r>
          </a:p>
          <a:p>
            <a:endParaRPr lang="en-US" dirty="0"/>
          </a:p>
          <a:p>
            <a:r>
              <a:rPr lang="en-US" dirty="0"/>
              <a:t>And it does that </a:t>
            </a:r>
            <a:r>
              <a:rPr lang="en-US" b="1" dirty="0"/>
              <a:t>without requiring </a:t>
            </a:r>
            <a:r>
              <a:rPr lang="en-US" dirty="0"/>
              <a:t>you to </a:t>
            </a:r>
            <a:r>
              <a:rPr lang="en-US" b="1" dirty="0"/>
              <a:t>understand</a:t>
            </a:r>
            <a:r>
              <a:rPr lang="en-US" dirty="0"/>
              <a:t> </a:t>
            </a:r>
            <a:r>
              <a:rPr lang="en-US" b="1" dirty="0"/>
              <a:t>how</a:t>
            </a:r>
            <a:r>
              <a:rPr lang="en-US" dirty="0"/>
              <a:t> any of these </a:t>
            </a:r>
            <a:r>
              <a:rPr lang="en-US" b="1" dirty="0"/>
              <a:t>other services work</a:t>
            </a:r>
            <a:r>
              <a:rPr lang="en-US" dirty="0"/>
              <a:t>.  It </a:t>
            </a:r>
            <a:r>
              <a:rPr lang="en-US" b="1" dirty="0"/>
              <a:t>completely abstracts</a:t>
            </a:r>
            <a:r>
              <a:rPr lang="en-US" dirty="0"/>
              <a:t> the </a:t>
            </a:r>
            <a:r>
              <a:rPr lang="en-US" b="1" dirty="0"/>
              <a:t>integration</a:t>
            </a:r>
            <a:r>
              <a:rPr lang="en-US" dirty="0"/>
              <a:t> details of how to </a:t>
            </a:r>
            <a:r>
              <a:rPr lang="en-US" b="1" dirty="0"/>
              <a:t>communicate</a:t>
            </a:r>
            <a:r>
              <a:rPr lang="en-US" dirty="0"/>
              <a:t> with these other services and their specific API, SDKs and protocols.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46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how </a:t>
            </a:r>
            <a:r>
              <a:rPr lang="en-US" b="1" dirty="0"/>
              <a:t>Functions</a:t>
            </a:r>
            <a:r>
              <a:rPr lang="en-US" dirty="0"/>
              <a:t> provide an experience of responding to events through code that in turn processes data that could be coming from or headed to any number of services. </a:t>
            </a:r>
          </a:p>
          <a:p>
            <a:endParaRPr lang="en-US" dirty="0"/>
          </a:p>
          <a:p>
            <a:r>
              <a:rPr lang="en-US" dirty="0"/>
              <a:t>Some of the key highlights are:</a:t>
            </a:r>
            <a:br>
              <a:rPr lang="en-US" dirty="0"/>
            </a:br>
            <a:endParaRPr lang="en-US" dirty="0"/>
          </a:p>
          <a:p>
            <a:pPr marL="171450" indent="-171450">
              <a:buFontTx/>
              <a:buChar char="-"/>
            </a:pPr>
            <a:r>
              <a:rPr lang="en-US" dirty="0"/>
              <a:t>Ability to </a:t>
            </a:r>
            <a:r>
              <a:rPr lang="en-US" b="1" dirty="0"/>
              <a:t>build, test and debug your Functions code locally </a:t>
            </a:r>
            <a:r>
              <a:rPr lang="en-US" dirty="0"/>
              <a:t>on your own machine before your code is even deployed to the cloud.  This is a </a:t>
            </a:r>
            <a:r>
              <a:rPr lang="en-US" b="1" dirty="0"/>
              <a:t>massive productivity benefit </a:t>
            </a:r>
            <a:r>
              <a:rPr lang="en-US" dirty="0"/>
              <a:t>while building cloud applications and something Azure provides through rich integration with a world class developer tool like Visual Studio</a:t>
            </a:r>
            <a:br>
              <a:rPr lang="en-US" dirty="0"/>
            </a:br>
            <a:endParaRPr lang="en-US" dirty="0"/>
          </a:p>
          <a:p>
            <a:pPr marL="171450" indent="-171450">
              <a:buFontTx/>
              <a:buChar char="-"/>
            </a:pPr>
            <a:r>
              <a:rPr lang="en-US" dirty="0"/>
              <a:t>Secondly, </a:t>
            </a:r>
            <a:r>
              <a:rPr lang="en-US" b="1" dirty="0"/>
              <a:t>unique features</a:t>
            </a:r>
            <a:r>
              <a:rPr lang="en-US" dirty="0"/>
              <a:t> like </a:t>
            </a:r>
            <a:r>
              <a:rPr lang="en-US" b="1" dirty="0"/>
              <a:t>triggers and bindings </a:t>
            </a:r>
            <a:r>
              <a:rPr lang="en-US" dirty="0"/>
              <a:t>that make it super easy to setup </a:t>
            </a:r>
            <a:r>
              <a:rPr lang="en-US" b="1" dirty="0"/>
              <a:t>event-driven architectures </a:t>
            </a:r>
            <a:r>
              <a:rPr lang="en-US" dirty="0"/>
              <a:t>and </a:t>
            </a:r>
            <a:r>
              <a:rPr lang="en-US" b="1" dirty="0"/>
              <a:t>simplify communication with data sources</a:t>
            </a:r>
            <a:r>
              <a:rPr lang="en-US" dirty="0"/>
              <a:t/>
            </a:r>
            <a:br>
              <a:rPr lang="en-US" dirty="0"/>
            </a:br>
            <a:endParaRPr lang="en-US" dirty="0"/>
          </a:p>
          <a:p>
            <a:pPr marL="171450" indent="-171450">
              <a:buFontTx/>
              <a:buChar char="-"/>
            </a:pPr>
            <a:r>
              <a:rPr lang="en-US" dirty="0"/>
              <a:t>Thirdly, we support a </a:t>
            </a:r>
            <a:r>
              <a:rPr lang="en-US" b="1" dirty="0"/>
              <a:t>large number of programming and scripting languages</a:t>
            </a:r>
            <a:r>
              <a:rPr lang="en-US" dirty="0"/>
              <a:t>. This includes </a:t>
            </a:r>
            <a:r>
              <a:rPr lang="en-US" b="1" dirty="0"/>
              <a:t>Bash, Batch, C#, F#, JavaScript with </a:t>
            </a:r>
            <a:r>
              <a:rPr lang="en-US" b="1" dirty="0" err="1"/>
              <a:t>Node.js</a:t>
            </a:r>
            <a:r>
              <a:rPr lang="en-US" b="1" dirty="0"/>
              <a:t>, PHP, Python, PowerShell, and </a:t>
            </a:r>
            <a:r>
              <a:rPr lang="en-US" b="1" dirty="0" err="1"/>
              <a:t>TypeScript</a:t>
            </a:r>
            <a:r>
              <a:rPr lang="en-US" b="1" dirty="0"/>
              <a:t> </a:t>
            </a:r>
            <a:r>
              <a:rPr lang="en-US" dirty="0"/>
              <a:t>so you can pick the </a:t>
            </a:r>
            <a:r>
              <a:rPr lang="en-US" b="1" dirty="0"/>
              <a:t>language of your choice</a:t>
            </a:r>
            <a:r>
              <a:rPr lang="en-US" dirty="0"/>
              <a:t> to write serverless functions with.</a:t>
            </a:r>
            <a:br>
              <a:rPr lang="en-US" dirty="0"/>
            </a:br>
            <a:endParaRPr lang="en-US" dirty="0"/>
          </a:p>
          <a:p>
            <a:pPr marL="171450" indent="-171450">
              <a:buFontTx/>
              <a:buChar char="-"/>
            </a:pPr>
            <a:r>
              <a:rPr lang="en-US" dirty="0"/>
              <a:t>Lastly, Functions support concepts such as </a:t>
            </a:r>
            <a:r>
              <a:rPr lang="en-US" b="1" dirty="0"/>
              <a:t>Continuous deployment</a:t>
            </a:r>
            <a:r>
              <a:rPr lang="en-US" dirty="0"/>
              <a:t>, which makes it super easy to integrate them into your existing </a:t>
            </a:r>
            <a:r>
              <a:rPr lang="en-US" b="1" dirty="0"/>
              <a:t>DevOps</a:t>
            </a:r>
            <a:r>
              <a:rPr lang="en-US" dirty="0"/>
              <a:t>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510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I mentioned earlier, </a:t>
            </a:r>
            <a:r>
              <a:rPr lang="en-US" b="1" dirty="0"/>
              <a:t>triggers and bindings </a:t>
            </a:r>
            <a:r>
              <a:rPr lang="en-US" dirty="0"/>
              <a:t>are the things that </a:t>
            </a:r>
            <a:r>
              <a:rPr lang="en-US" b="1" dirty="0"/>
              <a:t>facilitate easy communication with other services</a:t>
            </a: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a:t>
            </a:r>
            <a:r>
              <a:rPr lang="en-US" b="1" dirty="0"/>
              <a:t>chart</a:t>
            </a:r>
            <a:r>
              <a:rPr lang="en-US" dirty="0"/>
              <a:t> shows us the </a:t>
            </a:r>
            <a:r>
              <a:rPr lang="en-US" b="1" dirty="0"/>
              <a:t>triggers and bindings currently supported</a:t>
            </a:r>
            <a:r>
              <a:rPr lang="en-US" dirty="0"/>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we can see, there are a number of </a:t>
            </a:r>
            <a:r>
              <a:rPr lang="en-US" b="1" dirty="0"/>
              <a:t>Azure services </a:t>
            </a:r>
            <a:r>
              <a:rPr lang="en-US" dirty="0"/>
              <a:t>supported here…. for </a:t>
            </a:r>
            <a:r>
              <a:rPr lang="en-US" b="1" dirty="0"/>
              <a:t>Storage, Database, Messaging, Notifications </a:t>
            </a:r>
            <a:r>
              <a:rPr lang="en-US" dirty="0"/>
              <a:t>and so 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addition to those, Functions also supports generic </a:t>
            </a:r>
            <a:r>
              <a:rPr lang="en-US" b="1" dirty="0"/>
              <a:t>Http triggers</a:t>
            </a:r>
            <a:r>
              <a:rPr lang="en-US" dirty="0"/>
              <a:t>, which means you can easily write a piece of code that can be used to respond to </a:t>
            </a:r>
            <a:r>
              <a:rPr lang="en-US" b="1" dirty="0"/>
              <a:t>REST requests </a:t>
            </a:r>
            <a:r>
              <a:rPr lang="en-US" dirty="0"/>
              <a:t>or requests from any service that supports </a:t>
            </a:r>
            <a:r>
              <a:rPr lang="en-US" b="1" dirty="0"/>
              <a:t>webhooks</a:t>
            </a: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also provides a really fast and easy mechanism for building </a:t>
            </a:r>
            <a:r>
              <a:rPr lang="en-US" b="1" dirty="0"/>
              <a:t>extensions to SaaS applications</a:t>
            </a: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are fully </a:t>
            </a:r>
            <a:r>
              <a:rPr lang="en-US" b="1" dirty="0"/>
              <a:t>committed</a:t>
            </a:r>
            <a:r>
              <a:rPr lang="en-US" dirty="0"/>
              <a:t> to making this list grow and making more </a:t>
            </a:r>
            <a:r>
              <a:rPr lang="en-US" b="1" dirty="0"/>
              <a:t>check-marks</a:t>
            </a:r>
            <a:r>
              <a:rPr lang="en-US" dirty="0"/>
              <a:t> appear in that table.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12/14/17 11:10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16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171450" indent="-171450">
              <a:buFont typeface="Arial" panose="020B0604020202020204" pitchFamily="34" charset="0"/>
              <a:buChar char="•"/>
            </a:pPr>
            <a:r>
              <a:rPr lang="en-US" dirty="0"/>
              <a:t>Lets talk about what really makes up MSFT’s </a:t>
            </a:r>
            <a:r>
              <a:rPr lang="en-US" dirty="0" err="1"/>
              <a:t>Serverless</a:t>
            </a:r>
            <a:r>
              <a:rPr lang="en-US" dirty="0"/>
              <a:t> platform:  At the center of the </a:t>
            </a:r>
            <a:r>
              <a:rPr lang="en-US" dirty="0" err="1"/>
              <a:t>Serverless</a:t>
            </a:r>
            <a:r>
              <a:rPr lang="en-US" dirty="0"/>
              <a:t> platform, is</a:t>
            </a:r>
            <a:r>
              <a:rPr lang="en-US" baseline="0" dirty="0"/>
              <a:t> our compute offerings: Azure Functions and Azure Logic Apps. Azure Functions is an event based </a:t>
            </a:r>
            <a:r>
              <a:rPr lang="en-US" baseline="0" dirty="0" err="1"/>
              <a:t>Serverless</a:t>
            </a:r>
            <a:r>
              <a:rPr lang="en-US" baseline="0" dirty="0"/>
              <a:t> compute experience that helps you accelerate your development. Run time is open. Function code can be executed in </a:t>
            </a:r>
            <a:r>
              <a:rPr lang="en-US" baseline="0" dirty="0" err="1"/>
              <a:t>vm</a:t>
            </a:r>
            <a:r>
              <a:rPr lang="en-US" baseline="0" dirty="0"/>
              <a:t> or somewhere else, on </a:t>
            </a:r>
            <a:r>
              <a:rPr lang="en-US" baseline="0" dirty="0" err="1"/>
              <a:t>prem</a:t>
            </a:r>
            <a:r>
              <a:rPr lang="en-US" baseline="0" dirty="0"/>
              <a:t> or in </a:t>
            </a:r>
            <a:r>
              <a:rPr lang="en-US" baseline="0" dirty="0" err="1"/>
              <a:t>clould</a:t>
            </a:r>
            <a:r>
              <a:rPr lang="en-US" baseline="0" dirty="0"/>
              <a:t>.  Logic Apps is a powerful orchestration tool. It enables building a </a:t>
            </a:r>
            <a:r>
              <a:rPr lang="en-US" baseline="0" dirty="0" err="1"/>
              <a:t>Serverless</a:t>
            </a:r>
            <a:r>
              <a:rPr lang="en-US" baseline="0" dirty="0"/>
              <a:t>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a:t>
            </a:r>
            <a:r>
              <a:rPr lang="en-US" baseline="0" dirty="0" err="1"/>
              <a:t>Serverless</a:t>
            </a:r>
            <a:r>
              <a:rPr lang="en-US" baseline="0" dirty="0"/>
              <a:t>. Congratulations! You now need to collect intelligence from different apps across platforms to take actions upon. There are a few essential components which we think are core to building </a:t>
            </a:r>
            <a:r>
              <a:rPr lang="en-US" baseline="0" dirty="0" err="1"/>
              <a:t>Serverless</a:t>
            </a:r>
            <a:r>
              <a:rPr lang="en-US" baseline="0" dirty="0"/>
              <a:t>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a:t>
            </a:r>
            <a:r>
              <a:rPr lang="en-US" baseline="0" dirty="0" err="1"/>
              <a:t>Serverless</a:t>
            </a:r>
            <a:r>
              <a:rPr lang="en-US" baseline="0" dirty="0"/>
              <a:t>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a:t>
            </a:r>
            <a:r>
              <a:rPr lang="en-US" baseline="0" dirty="0" err="1"/>
              <a:t>Serverless</a:t>
            </a:r>
            <a:r>
              <a:rPr lang="en-US" baseline="0" dirty="0"/>
              <a:t>.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a:t>
            </a:r>
            <a:r>
              <a:rPr lang="en-US" baseline="0" dirty="0" err="1"/>
              <a:t>Serverless</a:t>
            </a:r>
            <a:r>
              <a:rPr lang="en-US" baseline="0" dirty="0"/>
              <a:t>:</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339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76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8685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12/14/17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806224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12/14/17 11:10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65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12/14/17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418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businesses have already started their journey to mobile with consumer apps some time ago, so they are familiar with some of the biggest challenges.</a:t>
            </a:r>
          </a:p>
          <a:p>
            <a:pPr marL="171450" indent="-171450">
              <a:buFont typeface="Arial" panose="020B0604020202020204" pitchFamily="34" charset="0"/>
              <a:buChar char="•"/>
            </a:pPr>
            <a:r>
              <a:rPr lang="en-US" dirty="0"/>
              <a:t>When the iPhone came out there was ‘an app for that’.</a:t>
            </a:r>
          </a:p>
          <a:p>
            <a:pPr marL="171450" indent="-171450">
              <a:buFont typeface="Arial" panose="020B0604020202020204" pitchFamily="34" charset="0"/>
              <a:buChar char="•"/>
            </a:pPr>
            <a:r>
              <a:rPr lang="en-US" dirty="0"/>
              <a:t>And now the same thing is happening across every aspect of the modern business.</a:t>
            </a:r>
          </a:p>
          <a:p>
            <a:pPr marL="171450" indent="-171450">
              <a:buFont typeface="Arial" panose="020B0604020202020204" pitchFamily="34" charset="0"/>
              <a:buChar char="•"/>
            </a:pPr>
            <a:r>
              <a:rPr lang="en-US" dirty="0"/>
              <a:t>Businesses are realizing that in order to be successful and thrive they will have to support not just one mobile app but a multi-app mobile strategy.</a:t>
            </a:r>
          </a:p>
          <a:p>
            <a:pPr marL="171450" indent="-171450">
              <a:buFont typeface="Arial" panose="020B0604020202020204" pitchFamily="34" charset="0"/>
              <a:buChar char="•"/>
            </a:pPr>
            <a:r>
              <a:rPr lang="en-US" dirty="0"/>
              <a:t>We call this the </a:t>
            </a:r>
            <a:r>
              <a:rPr lang="en-US" i="1" dirty="0" err="1"/>
              <a:t>appification</a:t>
            </a:r>
            <a:r>
              <a:rPr lang="en-US" dirty="0"/>
              <a:t> of modern business – the proliferation of targeted, highly optimized apps designed for a particular group of users or specific task or purpose.</a:t>
            </a:r>
          </a:p>
        </p:txBody>
      </p:sp>
      <p:sp>
        <p:nvSpPr>
          <p:cNvPr id="4" name="Slide Number Placeholder 3"/>
          <p:cNvSpPr>
            <a:spLocks noGrp="1"/>
          </p:cNvSpPr>
          <p:nvPr>
            <p:ph type="sldNum" sz="quarter" idx="10"/>
          </p:nvPr>
        </p:nvSpPr>
        <p:spPr/>
        <p:txBody>
          <a:bodyPr/>
          <a:lstStyle/>
          <a:p>
            <a:fld id="{7BD8FC18-07C8-4136-85B7-20C643E472BC}" type="slidenum">
              <a:rPr lang="en-US" smtClean="0"/>
              <a:t>4</a:t>
            </a:fld>
            <a:endParaRPr lang="en-US"/>
          </a:p>
        </p:txBody>
      </p:sp>
    </p:spTree>
    <p:extLst>
      <p:ext uri="{BB962C8B-B14F-4D97-AF65-F5344CB8AC3E}">
        <p14:creationId xmlns:p14="http://schemas.microsoft.com/office/powerpoint/2010/main" val="315349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companies have built their first few apps, but those numbers are growing. As one app turns to tens or hundreds this introduces greater complexity to the development process as companies look to not only maintain the apps they have, but also introduce new ones.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Additionally, as companies look to create these applications, they still need to consider what devices their users have, and it can be extremely difficult to develop for all those different possibilities.</a:t>
            </a:r>
          </a:p>
        </p:txBody>
      </p:sp>
      <p:sp>
        <p:nvSpPr>
          <p:cNvPr id="4" name="Slide Number Placeholder 3"/>
          <p:cNvSpPr>
            <a:spLocks noGrp="1"/>
          </p:cNvSpPr>
          <p:nvPr>
            <p:ph type="sldNum" sz="quarter" idx="10"/>
          </p:nvPr>
        </p:nvSpPr>
        <p:spPr/>
        <p:txBody>
          <a:bodyPr/>
          <a:lstStyle/>
          <a:p>
            <a:fld id="{7BD8FC18-07C8-4136-85B7-20C643E472BC}" type="slidenum">
              <a:rPr lang="en-US" smtClean="0"/>
              <a:t>5</a:t>
            </a:fld>
            <a:endParaRPr lang="en-US"/>
          </a:p>
        </p:txBody>
      </p:sp>
    </p:spTree>
    <p:extLst>
      <p:ext uri="{BB962C8B-B14F-4D97-AF65-F5344CB8AC3E}">
        <p14:creationId xmlns:p14="http://schemas.microsoft.com/office/powerpoint/2010/main" val="2655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Talk</a:t>
            </a:r>
            <a:r>
              <a:rPr lang="en-US" sz="900" kern="1200" baseline="0" dirty="0">
                <a:solidFill>
                  <a:schemeClr val="tx1"/>
                </a:solidFill>
                <a:effectLst/>
                <a:latin typeface="Segoe UI Light" pitchFamily="34" charset="0"/>
                <a:ea typeface="+mn-ea"/>
                <a:cs typeface="+mn-cs"/>
              </a:rPr>
              <a:t> about how our teams and product came together.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Here at Microsoft we offer services like HockeyApp for distribution, Xamarin Test Cloud for automated device testing and Azure Mobile Engagement for targeted push notifications. As we saw managing multiple applications can become unwieldy, we took these Microsoft products and brought it all together creating Visual Studio App Center.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12/14/17 11:09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973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Visual Studio App Center is </a:t>
            </a:r>
            <a:r>
              <a:rPr lang="en-US" dirty="0"/>
              <a:t>your continuous integration, delivery and learning solution for Android, iOS, Windows, and macOS apps</a:t>
            </a:r>
            <a:r>
              <a:rPr lang="en-US" sz="900" kern="1200" dirty="0">
                <a:solidFill>
                  <a:schemeClr val="tx1"/>
                </a:solidFill>
                <a:effectLst/>
                <a:latin typeface="Segoe UI Light" pitchFamily="34" charset="0"/>
                <a:ea typeface="+mn-ea"/>
                <a:cs typeface="+mn-cs"/>
              </a:rPr>
              <a:t>. A place where all these service seamlessly integrate to make the cycle easier and faster for developers. You now have an end-to-end solution where you can either use all the services offered or pick and choose the ones you want.</a:t>
            </a:r>
            <a:r>
              <a:rPr lang="en-US" dirty="0"/>
              <a:t/>
            </a:r>
            <a:br>
              <a:rPr lang="en-US" dirty="0"/>
            </a:br>
            <a:r>
              <a:rPr lang="en-US" dirty="0"/>
              <a:t/>
            </a:r>
            <a:br>
              <a:rPr lang="en-US" dirty="0"/>
            </a:b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12/14/17 11:09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4209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 functionality allows you to connect your existing code repositories, like VSTS, GitHub and </a:t>
            </a:r>
            <a:r>
              <a:rPr lang="en-US" dirty="0" err="1"/>
              <a:t>BitBucket</a:t>
            </a:r>
            <a:r>
              <a:rPr lang="en-US" dirty="0"/>
              <a:t> and configure them to run automatically on code submission, or on a timed schedule, regularly staying up to date on the health of your build. This is all done on the cloud, so you don’t have to manage any hardware locally.</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5346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Center’s testing solution starts with our device lab with over 300 configurations  and thousands of individual Android and iOS devices that you can run your developed UI Automation scripts. We support scripts written in a variety like </a:t>
            </a:r>
            <a:r>
              <a:rPr lang="en-US" dirty="0" err="1"/>
              <a:t>UITest</a:t>
            </a:r>
            <a:r>
              <a:rPr lang="en-US" dirty="0"/>
              <a:t>, Appium or the native Espresso and </a:t>
            </a:r>
            <a:r>
              <a:rPr lang="en-US" dirty="0" err="1"/>
              <a:t>XCUITest</a:t>
            </a:r>
            <a:r>
              <a:rPr lang="en-US" dirty="0"/>
              <a:t>. Run your app on real devices without, again, maintaining the hardware, and getting live results to know your app is bug free.</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12/14/17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200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120877"/>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120877"/>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6523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884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52628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53998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08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324598" cy="917575"/>
          </a:xfrm>
        </p:spPr>
        <p:txBody>
          <a:bodyPr/>
          <a:lstStyle/>
          <a:p>
            <a:r>
              <a:rPr lang="en-US"/>
              <a:t>Click to edit Master title style</a:t>
            </a:r>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45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951327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71840282"/>
      </p:ext>
    </p:extLst>
  </p:cSld>
  <p:clrMap bg1="lt1" tx1="dk1" bg2="lt2" tx2="dk2" accent1="accent1" accent2="accent2" accent3="accent3" accent4="accent4" accent5="accent5" accent6="accent6" hlink="hlink" folHlink="folHlink"/>
  <p:sldLayoutIdLst>
    <p:sldLayoutId id="2147485663" r:id="rId1"/>
    <p:sldLayoutId id="2147485668" r:id="rId2"/>
    <p:sldLayoutId id="2147485671" r:id="rId3"/>
    <p:sldLayoutId id="2147485681" r:id="rId4"/>
    <p:sldLayoutId id="2147485652" r:id="rId5"/>
    <p:sldLayoutId id="2147485295" r:id="rId6"/>
    <p:sldLayoutId id="2147485824" r:id="rId7"/>
    <p:sldLayoutId id="2147485825" r:id="rId8"/>
    <p:sldLayoutId id="2147485826" r:id="rId9"/>
    <p:sldLayoutId id="2147485827" r:id="rId10"/>
    <p:sldLayoutId id="2147485828" r:id="rId11"/>
    <p:sldLayoutId id="2147485829" r:id="rId12"/>
    <p:sldLayoutId id="2147485830"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hyperlink" Target="https://azure.microsoft.com/en-us/services/event-grid/" TargetMode="External"/><Relationship Id="rId13" Type="http://schemas.openxmlformats.org/officeDocument/2006/relationships/image" Target="../media/image42.png"/><Relationship Id="rId14" Type="http://schemas.openxmlformats.org/officeDocument/2006/relationships/hyperlink" Target="https://azure.microsoft.com/en-us/services/active-directory/" TargetMode="External"/><Relationship Id="rId15" Type="http://schemas.openxmlformats.org/officeDocument/2006/relationships/image" Target="../media/image43.png"/><Relationship Id="rId1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zure.microsoft.com/en-us/services/cosmos-db/" TargetMode="External"/><Relationship Id="rId4" Type="http://schemas.openxmlformats.org/officeDocument/2006/relationships/image" Target="../media/image38.png"/><Relationship Id="rId5" Type="http://schemas.microsoft.com/office/2007/relationships/hdphoto" Target="../media/hdphoto1.wdp"/><Relationship Id="rId6" Type="http://schemas.openxmlformats.org/officeDocument/2006/relationships/hyperlink" Target="https://azure.microsoft.com/en-us/services/storage/?v=16.50" TargetMode="External"/><Relationship Id="rId7" Type="http://schemas.openxmlformats.org/officeDocument/2006/relationships/image" Target="../media/image39.png"/><Relationship Id="rId8" Type="http://schemas.openxmlformats.org/officeDocument/2006/relationships/hyperlink" Target="https://azure.microsoft.com/en-us/services/bot-service/" TargetMode="External"/><Relationship Id="rId9" Type="http://schemas.openxmlformats.org/officeDocument/2006/relationships/image" Target="../media/image40.png"/><Relationship Id="rId10" Type="http://schemas.openxmlformats.org/officeDocument/2006/relationships/hyperlink" Target="https://azure.microsoft.com/en-us/services/stream-analytics/" TargetMode="External"/></Relationships>
</file>

<file path=ppt/slides/_rels/slide25.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hyperlink" Target="https://azure.microsoft.com/en-us/services/event-grid/" TargetMode="External"/><Relationship Id="rId13" Type="http://schemas.openxmlformats.org/officeDocument/2006/relationships/image" Target="../media/image42.png"/><Relationship Id="rId14" Type="http://schemas.openxmlformats.org/officeDocument/2006/relationships/hyperlink" Target="https://azure.microsoft.com/en-us/services/active-directory/" TargetMode="External"/><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zure.microsoft.com/en-us/services/cosmos-db/" TargetMode="External"/><Relationship Id="rId4" Type="http://schemas.openxmlformats.org/officeDocument/2006/relationships/image" Target="../media/image38.png"/><Relationship Id="rId5" Type="http://schemas.microsoft.com/office/2007/relationships/hdphoto" Target="../media/hdphoto1.wdp"/><Relationship Id="rId6" Type="http://schemas.openxmlformats.org/officeDocument/2006/relationships/hyperlink" Target="https://azure.microsoft.com/en-us/services/storage/?v=16.50" TargetMode="External"/><Relationship Id="rId7" Type="http://schemas.openxmlformats.org/officeDocument/2006/relationships/image" Target="../media/image39.png"/><Relationship Id="rId8" Type="http://schemas.openxmlformats.org/officeDocument/2006/relationships/hyperlink" Target="https://azure.microsoft.com/en-us/services/bot-service/" TargetMode="External"/><Relationship Id="rId9" Type="http://schemas.openxmlformats.org/officeDocument/2006/relationships/image" Target="../media/image40.png"/><Relationship Id="rId10" Type="http://schemas.openxmlformats.org/officeDocument/2006/relationships/hyperlink" Target="https://azure.microsoft.com/en-us/services/stream-analyt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6.em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microsoft.com/office/2007/relationships/hdphoto" Target="../media/hdphoto2.wdp"/><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1" Type="http://schemas.openxmlformats.org/officeDocument/2006/relationships/image" Target="NULL"/><Relationship Id="rId12" Type="http://schemas.openxmlformats.org/officeDocument/2006/relationships/image" Target="../media/image88.png"/><Relationship Id="rId13"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3.png"/><Relationship Id="rId4" Type="http://schemas.openxmlformats.org/officeDocument/2006/relationships/image" Target="NULL"/><Relationship Id="rId5" Type="http://schemas.openxmlformats.org/officeDocument/2006/relationships/image" Target="../media/image44.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NULL"/><Relationship Id="rId9" Type="http://schemas.openxmlformats.org/officeDocument/2006/relationships/image" Target="../media/image86.png"/><Relationship Id="rId10"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4" Type="http://schemas.openxmlformats.org/officeDocument/2006/relationships/image" Target="../media/image38.png"/><Relationship Id="rId5" Type="http://schemas.microsoft.com/office/2007/relationships/hdphoto" Target="../media/hdphoto1.wdp"/><Relationship Id="rId6" Type="http://schemas.openxmlformats.org/officeDocument/2006/relationships/hyperlink" Target="https://azure.microsoft.com/en-us/services/stream-analytics/" TargetMode="External"/><Relationship Id="rId7" Type="http://schemas.openxmlformats.org/officeDocument/2006/relationships/image" Target="../media/image41.png"/><Relationship Id="rId8" Type="http://schemas.openxmlformats.org/officeDocument/2006/relationships/hyperlink" Target="https://azure.microsoft.com/en-us/services/active-directory/" TargetMode="External"/><Relationship Id="rId9" Type="http://schemas.openxmlformats.org/officeDocument/2006/relationships/image" Target="../media/image43.png"/><Relationship Id="rId10" Type="http://schemas.openxmlformats.org/officeDocument/2006/relationships/image" Target="../media/image89.png"/><Relationship Id="rId11"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0.emf"/></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83.png"/><Relationship Id="rId5" Type="http://schemas.openxmlformats.org/officeDocument/2006/relationships/image" Target="NULL"/><Relationship Id="rId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tiff"/><Relationship Id="rId9"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tif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2322" y="4101395"/>
            <a:ext cx="6024298" cy="1828007"/>
          </a:xfrm>
        </p:spPr>
        <p:txBody>
          <a:bodyPr vert="horz" wrap="square" lIns="146304" tIns="109728" rIns="146304" bIns="109728" rtlCol="0" anchor="t">
            <a:noAutofit/>
          </a:bodyPr>
          <a:lstStyle/>
          <a:p>
            <a:r>
              <a:rPr lang="en-US" dirty="0" smtClean="0">
                <a:solidFill>
                  <a:srgbClr val="FFFFFF"/>
                </a:solidFill>
                <a:latin typeface="Segoe UI Light"/>
                <a:cs typeface="Segoe UI Light"/>
              </a:rPr>
              <a:t>June Cho</a:t>
            </a:r>
          </a:p>
          <a:p>
            <a:r>
              <a:rPr lang="en-US" dirty="0" smtClean="0">
                <a:solidFill>
                  <a:srgbClr val="FFFFFF"/>
                </a:solidFill>
                <a:latin typeface="Segoe UI Light"/>
                <a:cs typeface="Segoe UI Light"/>
              </a:rPr>
              <a:t>Enterprise Mobile App Developer</a:t>
            </a:r>
          </a:p>
          <a:p>
            <a:r>
              <a:rPr lang="en-US" dirty="0" err="1" smtClean="0">
                <a:solidFill>
                  <a:srgbClr val="FFFFFF"/>
                </a:solidFill>
                <a:latin typeface="Segoe UI Light"/>
                <a:cs typeface="Segoe UI Light"/>
              </a:rPr>
              <a:t>juc@microsoft.com</a:t>
            </a:r>
            <a:endParaRPr lang="en-US" dirty="0" smtClean="0">
              <a:solidFill>
                <a:srgbClr val="FFFFFF"/>
              </a:solidFill>
              <a:latin typeface="Segoe UI Light"/>
              <a:cs typeface="Segoe UI Light"/>
            </a:endParaRPr>
          </a:p>
          <a:p>
            <a:r>
              <a:rPr lang="en-US" dirty="0" err="1" smtClean="0">
                <a:solidFill>
                  <a:srgbClr val="FFFFFF"/>
                </a:solidFill>
              </a:rPr>
              <a:t>www.linkedin.com</a:t>
            </a:r>
            <a:r>
              <a:rPr lang="en-US" dirty="0" smtClean="0">
                <a:solidFill>
                  <a:srgbClr val="FFFFFF"/>
                </a:solidFill>
              </a:rPr>
              <a:t>/in/</a:t>
            </a:r>
            <a:r>
              <a:rPr lang="en-US" dirty="0" err="1" smtClean="0">
                <a:solidFill>
                  <a:srgbClr val="FFFFFF"/>
                </a:solidFill>
              </a:rPr>
              <a:t>chojune</a:t>
            </a:r>
            <a:r>
              <a:rPr lang="en-US" dirty="0">
                <a:solidFill>
                  <a:srgbClr val="FFFFFF"/>
                </a:solidFill>
              </a:rPr>
              <a:t>/</a:t>
            </a:r>
            <a:endParaRPr lang="x-none" dirty="0">
              <a:solidFill>
                <a:srgbClr val="FFFFFF"/>
              </a:solidFill>
              <a:latin typeface="Segoe UI Light"/>
            </a:endParaRPr>
          </a:p>
          <a:p>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 y="1317573"/>
            <a:ext cx="2777868" cy="2777868"/>
          </a:xfrm>
          <a:prstGeom prst="rect">
            <a:avLst/>
          </a:prstGeom>
          <a:ln>
            <a:solidFill>
              <a:schemeClr val="bg1">
                <a:lumMod val="50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789" y="1440751"/>
            <a:ext cx="5177760" cy="3221866"/>
          </a:xfrm>
          <a:prstGeom prst="rect">
            <a:avLst/>
          </a:prstGeom>
        </p:spPr>
      </p:pic>
      <p:sp>
        <p:nvSpPr>
          <p:cNvPr id="8" name="Rectangle 7"/>
          <p:cNvSpPr/>
          <p:nvPr/>
        </p:nvSpPr>
        <p:spPr>
          <a:xfrm>
            <a:off x="639711" y="431461"/>
            <a:ext cx="11796764" cy="830997"/>
          </a:xfrm>
          <a:prstGeom prst="rect">
            <a:avLst/>
          </a:prstGeom>
        </p:spPr>
        <p:txBody>
          <a:bodyPr wrap="square">
            <a:spAutoFit/>
          </a:bodyPr>
          <a:lstStyle/>
          <a:p>
            <a:r>
              <a:rPr lang="de-DE" sz="4800" dirty="0" smtClean="0"/>
              <a:t>A </a:t>
            </a:r>
            <a:r>
              <a:rPr lang="de-DE" sz="4800" dirty="0" err="1" smtClean="0"/>
              <a:t>little</a:t>
            </a:r>
            <a:r>
              <a:rPr lang="de-DE" sz="4800" dirty="0" smtClean="0"/>
              <a:t> </a:t>
            </a:r>
            <a:r>
              <a:rPr lang="de-DE" sz="4800" dirty="0" err="1" smtClean="0"/>
              <a:t>about</a:t>
            </a:r>
            <a:r>
              <a:rPr lang="de-DE" sz="4800" dirty="0" smtClean="0"/>
              <a:t> </a:t>
            </a:r>
            <a:r>
              <a:rPr lang="de-DE" sz="4800" dirty="0" err="1"/>
              <a:t>m</a:t>
            </a:r>
            <a:r>
              <a:rPr lang="de-DE" sz="4800" dirty="0" err="1" smtClean="0"/>
              <a:t>e</a:t>
            </a:r>
            <a:endParaRPr lang="en-US" sz="48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716" y="223786"/>
            <a:ext cx="1906539" cy="18921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148" y="3818932"/>
            <a:ext cx="4509039" cy="267965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5662" y="94643"/>
            <a:ext cx="2335629" cy="2335629"/>
          </a:xfrm>
          <a:prstGeom prst="rect">
            <a:avLst/>
          </a:prstGeom>
        </p:spPr>
      </p:pic>
    </p:spTree>
    <p:extLst>
      <p:ext uri="{BB962C8B-B14F-4D97-AF65-F5344CB8AC3E}">
        <p14:creationId xmlns:p14="http://schemas.microsoft.com/office/powerpoint/2010/main" val="200537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dirty="0">
                <a:cs typeface="Segoe UI Light"/>
              </a:rPr>
              <a:t>Get </a:t>
            </a:r>
            <a:r>
              <a:rPr lang="en-US">
                <a:cs typeface="Segoe UI Light"/>
              </a:rPr>
              <a:t>Started </a:t>
            </a:r>
            <a:r>
              <a:rPr lang="en-US" smtClean="0">
                <a:cs typeface="Segoe UI Light"/>
              </a:rPr>
              <a:t>Free Today</a:t>
            </a:r>
            <a:r>
              <a:rPr lang="en-US" dirty="0">
                <a:cs typeface="Segoe UI Light"/>
              </a:rPr>
              <a:t> </a:t>
            </a:r>
            <a:r>
              <a:rPr lang="en-US" dirty="0">
                <a:solidFill>
                  <a:schemeClr val="tx1"/>
                </a:solidFill>
                <a:cs typeface="Segoe UI Light"/>
              </a:rPr>
              <a:t/>
            </a:r>
            <a:br>
              <a:rPr lang="en-US" dirty="0">
                <a:solidFill>
                  <a:schemeClr val="tx1"/>
                </a:solidFill>
                <a:cs typeface="Segoe UI Light"/>
              </a:rPr>
            </a:br>
            <a:r>
              <a:rPr lang="en-US" dirty="0" err="1">
                <a:solidFill>
                  <a:srgbClr val="FFFFFF"/>
                </a:solidFill>
                <a:latin typeface="Segoe UI Light"/>
                <a:cs typeface="Segoe UI Light"/>
              </a:rPr>
              <a:t>aka.ms</a:t>
            </a:r>
            <a:r>
              <a:rPr lang="en-US" dirty="0">
                <a:solidFill>
                  <a:srgbClr val="FFFFFF"/>
                </a:solidFill>
                <a:latin typeface="Segoe UI Light"/>
                <a:cs typeface="Segoe UI Light"/>
              </a:rPr>
              <a:t>/</a:t>
            </a:r>
            <a:r>
              <a:rPr lang="en-US" dirty="0" err="1">
                <a:solidFill>
                  <a:srgbClr val="FFFFFF"/>
                </a:solidFill>
                <a:latin typeface="Segoe UI Light"/>
                <a:cs typeface="Segoe UI Light"/>
              </a:rPr>
              <a:t>vsappcenter</a:t>
            </a:r>
            <a:r>
              <a:rPr lang="en-US"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5823696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1658536" cy="914399"/>
          </a:xfrm>
        </p:spPr>
        <p:txBody>
          <a:bodyPr/>
          <a:lstStyle/>
          <a:p>
            <a:r>
              <a:rPr lang="en-US" dirty="0"/>
              <a:t>Azure Serverless and Functions Overview</a:t>
            </a:r>
          </a:p>
        </p:txBody>
      </p:sp>
      <p:sp>
        <p:nvSpPr>
          <p:cNvPr id="5" name="Text Placeholder 4"/>
          <p:cNvSpPr>
            <a:spLocks noGrp="1"/>
          </p:cNvSpPr>
          <p:nvPr>
            <p:ph type="body" sz="quarter" idx="12"/>
          </p:nvPr>
        </p:nvSpPr>
        <p:spPr>
          <a:xfrm>
            <a:off x="274701" y="2659062"/>
            <a:ext cx="12039536" cy="2667000"/>
          </a:xfrm>
        </p:spPr>
        <p:txBody>
          <a:bodyPr/>
          <a:lstStyle/>
          <a:p>
            <a:r>
              <a:rPr lang="en-US" sz="3600" dirty="0"/>
              <a:t>Dan Rigby</a:t>
            </a:r>
          </a:p>
          <a:p>
            <a:r>
              <a:rPr lang="en-US" sz="3600" dirty="0"/>
              <a:t>Technology Solutions Professional</a:t>
            </a:r>
          </a:p>
          <a:p>
            <a:endParaRPr lang="en-US" sz="3600" dirty="0"/>
          </a:p>
          <a:p>
            <a:r>
              <a:rPr lang="en-US" sz="3600" dirty="0"/>
              <a:t>Twitter: @DanRigby</a:t>
            </a:r>
          </a:p>
        </p:txBody>
      </p:sp>
    </p:spTree>
    <p:extLst>
      <p:ext uri="{BB962C8B-B14F-4D97-AF65-F5344CB8AC3E}">
        <p14:creationId xmlns:p14="http://schemas.microsoft.com/office/powerpoint/2010/main" val="177731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xmlns="" id="{D08A7FD3-1730-49FE-B4EC-EBC39AD96ED3}"/>
              </a:ext>
            </a:extLst>
          </p:cNvPr>
          <p:cNvSpPr txBox="1">
            <a:spLocks/>
          </p:cNvSpPr>
          <p:nvPr/>
        </p:nvSpPr>
        <p:spPr>
          <a:xfrm>
            <a:off x="1112837" y="2963862"/>
            <a:ext cx="10210800" cy="1066800"/>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What is Serverless?</a:t>
            </a:r>
          </a:p>
        </p:txBody>
      </p:sp>
    </p:spTree>
    <p:extLst>
      <p:ext uri="{BB962C8B-B14F-4D97-AF65-F5344CB8AC3E}">
        <p14:creationId xmlns:p14="http://schemas.microsoft.com/office/powerpoint/2010/main" val="15781418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8059612" y="3873462"/>
            <a:ext cx="1032908"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1250">
                      <a:srgbClr val="353535"/>
                    </a:gs>
                    <a:gs pos="100000">
                      <a:srgbClr val="353535"/>
                    </a:gs>
                  </a:gsLst>
                  <a:lin ang="5400000" scaled="0"/>
                </a:gradFill>
                <a:latin typeface="Segoe UI"/>
              </a:rPr>
              <a:t>PaaS</a:t>
            </a:r>
          </a:p>
        </p:txBody>
      </p:sp>
      <p:sp>
        <p:nvSpPr>
          <p:cNvPr id="28" name="TextBox 27"/>
          <p:cNvSpPr txBox="1"/>
          <p:nvPr/>
        </p:nvSpPr>
        <p:spPr>
          <a:xfrm>
            <a:off x="5174485" y="3873462"/>
            <a:ext cx="939731"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1250">
                      <a:srgbClr val="353535"/>
                    </a:gs>
                    <a:gs pos="100000">
                      <a:srgbClr val="353535"/>
                    </a:gs>
                  </a:gsLst>
                  <a:lin ang="5400000" scaled="0"/>
                </a:gradFill>
                <a:latin typeface="Segoe UI"/>
              </a:rPr>
              <a:t>IaaS</a:t>
            </a:r>
          </a:p>
        </p:txBody>
      </p:sp>
      <p:sp>
        <p:nvSpPr>
          <p:cNvPr id="27" name="TextBox 26"/>
          <p:cNvSpPr txBox="1"/>
          <p:nvPr/>
        </p:nvSpPr>
        <p:spPr>
          <a:xfrm>
            <a:off x="551542" y="3873462"/>
            <a:ext cx="2134685"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1250">
                      <a:srgbClr val="353535"/>
                    </a:gs>
                    <a:gs pos="100000">
                      <a:srgbClr val="353535"/>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563" y="3676543"/>
            <a:ext cx="1199102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762235" y="3588634"/>
            <a:ext cx="175821" cy="175821"/>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81155" y="3588634"/>
            <a:ext cx="175821" cy="175821"/>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265652" y="3588634"/>
            <a:ext cx="175821" cy="175821"/>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48469" y="3588634"/>
            <a:ext cx="175821" cy="175821"/>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461006" y="2385103"/>
            <a:ext cx="958190" cy="1022522"/>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err="1">
                <a:solidFill>
                  <a:srgbClr val="353535"/>
                </a:solidFill>
                <a:latin typeface="Segoe UI Semilight"/>
              </a:endParaRPr>
            </a:p>
          </p:txBody>
        </p:sp>
      </p:grpSp>
      <p:grpSp>
        <p:nvGrpSpPr>
          <p:cNvPr id="58" name="Group 16"/>
          <p:cNvGrpSpPr>
            <a:grpSpLocks noChangeAspect="1"/>
          </p:cNvGrpSpPr>
          <p:nvPr/>
        </p:nvGrpSpPr>
        <p:grpSpPr bwMode="auto">
          <a:xfrm>
            <a:off x="7964573" y="2516646"/>
            <a:ext cx="770280" cy="890980"/>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nvGrpSpPr>
          <p:cNvPr id="73" name="Group 31"/>
          <p:cNvGrpSpPr>
            <a:grpSpLocks noChangeAspect="1"/>
          </p:cNvGrpSpPr>
          <p:nvPr/>
        </p:nvGrpSpPr>
        <p:grpSpPr bwMode="auto">
          <a:xfrm>
            <a:off x="5075399" y="2683944"/>
            <a:ext cx="692354" cy="723681"/>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sp>
        <p:nvSpPr>
          <p:cNvPr id="94" name="Right Brace 93"/>
          <p:cNvSpPr/>
          <p:nvPr/>
        </p:nvSpPr>
        <p:spPr>
          <a:xfrm rot="5400000">
            <a:off x="8243201" y="1324402"/>
            <a:ext cx="335408" cy="7128146"/>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9" name="Freeform 50"/>
          <p:cNvSpPr>
            <a:spLocks/>
          </p:cNvSpPr>
          <p:nvPr/>
        </p:nvSpPr>
        <p:spPr bwMode="auto">
          <a:xfrm>
            <a:off x="7935871" y="5373491"/>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0" name="Freeform 50"/>
          <p:cNvSpPr>
            <a:spLocks/>
          </p:cNvSpPr>
          <p:nvPr/>
        </p:nvSpPr>
        <p:spPr bwMode="auto">
          <a:xfrm flipH="1">
            <a:off x="8335637" y="5547380"/>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nvGrpSpPr>
          <p:cNvPr id="110" name="Group 109"/>
          <p:cNvGrpSpPr/>
          <p:nvPr/>
        </p:nvGrpSpPr>
        <p:grpSpPr>
          <a:xfrm>
            <a:off x="10669244" y="2516045"/>
            <a:ext cx="669034" cy="883385"/>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sp>
        <p:nvSpPr>
          <p:cNvPr id="72" name="TextBox 71"/>
          <p:cNvSpPr txBox="1"/>
          <p:nvPr/>
        </p:nvSpPr>
        <p:spPr>
          <a:xfrm>
            <a:off x="10288021" y="3817687"/>
            <a:ext cx="3148162" cy="634004"/>
          </a:xfrm>
          <a:prstGeom prst="rect">
            <a:avLst/>
          </a:prstGeom>
          <a:noFill/>
        </p:spPr>
        <p:txBody>
          <a:bodyPr wrap="square" lIns="182828" tIns="146262" rIns="182828" bIns="146262" rtlCol="0" anchor="t">
            <a:spAutoFit/>
          </a:bodyPr>
          <a:lstStyle/>
          <a:p>
            <a:pPr defTabSz="914049">
              <a:lnSpc>
                <a:spcPct val="90000"/>
              </a:lnSpc>
              <a:spcAft>
                <a:spcPts val="600"/>
              </a:spcAft>
              <a:defRPr/>
            </a:pPr>
            <a:r>
              <a:rPr lang="en-US" sz="2397" kern="0" dirty="0">
                <a:gradFill>
                  <a:gsLst>
                    <a:gs pos="1250">
                      <a:srgbClr val="353535"/>
                    </a:gs>
                    <a:gs pos="100000">
                      <a:srgbClr val="353535"/>
                    </a:gs>
                  </a:gsLst>
                  <a:lin ang="5400000" scaled="0"/>
                </a:gradFill>
                <a:latin typeface="Segoe UI"/>
                <a:cs typeface="Segoe UI"/>
              </a:rPr>
              <a:t>Serverless</a:t>
            </a:r>
            <a:endParaRPr lang="en-US" sz="2400" kern="0" dirty="0">
              <a:gradFill>
                <a:gsLst>
                  <a:gs pos="1250">
                    <a:srgbClr val="353535"/>
                  </a:gs>
                  <a:gs pos="100000">
                    <a:srgbClr val="353535"/>
                  </a:gs>
                </a:gsLst>
                <a:lin ang="5400000" scaled="0"/>
              </a:gradFill>
              <a:latin typeface="Segoe UI"/>
            </a:endParaRPr>
          </a:p>
        </p:txBody>
      </p:sp>
    </p:spTree>
    <p:extLst>
      <p:ext uri="{BB962C8B-B14F-4D97-AF65-F5344CB8AC3E}">
        <p14:creationId xmlns:p14="http://schemas.microsoft.com/office/powerpoint/2010/main" val="41916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5359" y="6014388"/>
            <a:ext cx="2772499"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dirty="0">
                <a:solidFill>
                  <a:srgbClr val="0070C0"/>
                </a:solidFill>
                <a:latin typeface="Segoe UI"/>
              </a:rPr>
              <a:t>On-Premises</a:t>
            </a:r>
          </a:p>
        </p:txBody>
      </p:sp>
      <p:cxnSp>
        <p:nvCxnSpPr>
          <p:cNvPr id="11" name="Straight Arrow Connector 10"/>
          <p:cNvCxnSpPr>
            <a:cxnSpLocks/>
          </p:cNvCxnSpPr>
          <p:nvPr/>
        </p:nvCxnSpPr>
        <p:spPr>
          <a:xfrm>
            <a:off x="-11679" y="6028080"/>
            <a:ext cx="281212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xmlns="" id="{08AC357A-CE29-4061-B66B-61B9106B951F}"/>
              </a:ext>
            </a:extLst>
          </p:cNvPr>
          <p:cNvSpPr txBox="1"/>
          <p:nvPr/>
        </p:nvSpPr>
        <p:spPr>
          <a:xfrm rot="20877579">
            <a:off x="591805" y="4733395"/>
            <a:ext cx="1868769"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many </a:t>
            </a:r>
            <a:r>
              <a:rPr lang="en-US" sz="1498" b="1" kern="0" dirty="0">
                <a:gradFill>
                  <a:gsLst>
                    <a:gs pos="1250">
                      <a:srgbClr val="353535"/>
                    </a:gs>
                    <a:gs pos="100000">
                      <a:srgbClr val="353535"/>
                    </a:gs>
                  </a:gsLst>
                  <a:lin ang="5400000" scaled="0"/>
                </a:gradFill>
                <a:latin typeface="Segoe UI"/>
              </a:rPr>
              <a:t>servers </a:t>
            </a:r>
          </a:p>
          <a:p>
            <a:pPr defTabSz="913873">
              <a:lnSpc>
                <a:spcPct val="90000"/>
              </a:lnSpc>
              <a:defRPr/>
            </a:pPr>
            <a:r>
              <a:rPr lang="en-US" sz="1498"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xmlns="" id="{22C7F164-D5DC-4773-A6B6-0FA281150922}"/>
              </a:ext>
            </a:extLst>
          </p:cNvPr>
          <p:cNvSpPr txBox="1"/>
          <p:nvPr/>
        </p:nvSpPr>
        <p:spPr>
          <a:xfrm rot="21066084">
            <a:off x="7016207" y="3141859"/>
            <a:ext cx="1318068"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Which OS </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xmlns="" id="{B419743A-E54D-4F29-A536-BE914D6DD763}"/>
              </a:ext>
            </a:extLst>
          </p:cNvPr>
          <p:cNvSpPr txBox="1"/>
          <p:nvPr/>
        </p:nvSpPr>
        <p:spPr>
          <a:xfrm>
            <a:off x="7569988" y="4951532"/>
            <a:ext cx="1919445"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often should </a:t>
            </a:r>
          </a:p>
          <a:p>
            <a:pPr defTabSz="913873">
              <a:lnSpc>
                <a:spcPct val="90000"/>
              </a:lnSpc>
              <a:defRPr/>
            </a:pPr>
            <a:r>
              <a:rPr lang="en-US" sz="1498" kern="0" dirty="0">
                <a:gradFill>
                  <a:gsLst>
                    <a:gs pos="1250">
                      <a:srgbClr val="353535"/>
                    </a:gs>
                    <a:gs pos="100000">
                      <a:srgbClr val="353535"/>
                    </a:gs>
                  </a:gsLst>
                  <a:lin ang="5400000" scaled="0"/>
                </a:gradFill>
                <a:latin typeface="Segoe UI"/>
              </a:rPr>
              <a:t>I </a:t>
            </a:r>
            <a:r>
              <a:rPr lang="en-US" sz="1498" b="1" kern="0" dirty="0">
                <a:gradFill>
                  <a:gsLst>
                    <a:gs pos="1250">
                      <a:srgbClr val="353535"/>
                    </a:gs>
                    <a:gs pos="100000">
                      <a:srgbClr val="353535"/>
                    </a:gs>
                  </a:gsLst>
                  <a:lin ang="5400000" scaled="0"/>
                </a:gradFill>
                <a:latin typeface="Segoe UI"/>
              </a:rPr>
              <a:t>patch</a:t>
            </a:r>
            <a:r>
              <a:rPr lang="en-US" sz="1498" kern="0" dirty="0">
                <a:gradFill>
                  <a:gsLst>
                    <a:gs pos="1250">
                      <a:srgbClr val="353535"/>
                    </a:gs>
                    <a:gs pos="100000">
                      <a:srgbClr val="353535"/>
                    </a:gs>
                  </a:gsLst>
                  <a:lin ang="5400000" scaled="0"/>
                </a:gradFill>
                <a:latin typeface="Segoe UI"/>
              </a:rPr>
              <a:t> my </a:t>
            </a:r>
            <a:r>
              <a:rPr lang="en-US" sz="1498" b="1" kern="0" dirty="0">
                <a:gradFill>
                  <a:gsLst>
                    <a:gs pos="1250">
                      <a:srgbClr val="353535"/>
                    </a:gs>
                    <a:gs pos="100000">
                      <a:srgbClr val="353535"/>
                    </a:gs>
                  </a:gsLst>
                  <a:lin ang="5400000" scaled="0"/>
                </a:gradFill>
                <a:latin typeface="Segoe UI"/>
              </a:rPr>
              <a:t>servers</a:t>
            </a:r>
            <a:r>
              <a:rPr lang="en-US" sz="1498"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xmlns="" id="{4FFEFDA6-DC12-4102-B56A-92DABB0AA1A9}"/>
              </a:ext>
            </a:extLst>
          </p:cNvPr>
          <p:cNvSpPr txBox="1"/>
          <p:nvPr/>
        </p:nvSpPr>
        <p:spPr>
          <a:xfrm rot="20700000">
            <a:off x="1080315" y="1276546"/>
            <a:ext cx="2012621"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size of </a:t>
            </a:r>
            <a:r>
              <a:rPr lang="en-US" sz="1498" b="1" kern="0" dirty="0">
                <a:gradFill>
                  <a:gsLst>
                    <a:gs pos="1250">
                      <a:srgbClr val="353535"/>
                    </a:gs>
                    <a:gs pos="100000">
                      <a:srgbClr val="353535"/>
                    </a:gs>
                  </a:gsLst>
                  <a:lin ang="5400000" scaled="0"/>
                </a:gradFill>
                <a:latin typeface="Segoe UI"/>
              </a:rPr>
              <a:t>servers</a:t>
            </a:r>
            <a:r>
              <a:rPr lang="en-US" sz="1498" kern="0" dirty="0">
                <a:gradFill>
                  <a:gsLst>
                    <a:gs pos="1250">
                      <a:srgbClr val="353535"/>
                    </a:gs>
                    <a:gs pos="100000">
                      <a:srgbClr val="353535"/>
                    </a:gs>
                  </a:gsLst>
                  <a:lin ang="5400000" scaled="0"/>
                </a:gradFill>
                <a:latin typeface="Segoe UI"/>
              </a:rPr>
              <a:t> </a:t>
            </a:r>
          </a:p>
          <a:p>
            <a:pPr defTabSz="913873">
              <a:lnSpc>
                <a:spcPct val="90000"/>
              </a:lnSpc>
              <a:defRPr/>
            </a:pPr>
            <a:r>
              <a:rPr lang="en-US" sz="1498" kern="0" dirty="0">
                <a:gradFill>
                  <a:gsLst>
                    <a:gs pos="1250">
                      <a:srgbClr val="353535"/>
                    </a:gs>
                    <a:gs pos="100000">
                      <a:srgbClr val="353535"/>
                    </a:gs>
                  </a:gsLst>
                  <a:lin ang="5400000" scaled="0"/>
                </a:gradFill>
                <a:latin typeface="Segoe UI"/>
              </a:rPr>
              <a:t>should I </a:t>
            </a:r>
            <a:r>
              <a:rPr lang="en-US" sz="1498" b="1" kern="0" dirty="0">
                <a:gradFill>
                  <a:gsLst>
                    <a:gs pos="1250">
                      <a:srgbClr val="353535"/>
                    </a:gs>
                    <a:gs pos="100000">
                      <a:srgbClr val="353535"/>
                    </a:gs>
                  </a:gsLst>
                  <a:lin ang="5400000" scaled="0"/>
                </a:gradFill>
                <a:latin typeface="Segoe UI"/>
              </a:rPr>
              <a:t>buy</a:t>
            </a:r>
            <a:r>
              <a:rPr lang="en-US" sz="1498"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xmlns="" id="{0FAC1726-28A7-4960-BA0C-BB764E2E31A2}"/>
              </a:ext>
            </a:extLst>
          </p:cNvPr>
          <p:cNvSpPr txBox="1"/>
          <p:nvPr/>
        </p:nvSpPr>
        <p:spPr>
          <a:xfrm rot="1233718">
            <a:off x="10208087" y="1397980"/>
            <a:ext cx="1893558"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often should I </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backup my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xmlns="" id="{3379046E-538C-4A49-B064-DABE32C84478}"/>
              </a:ext>
            </a:extLst>
          </p:cNvPr>
          <p:cNvSpPr txBox="1"/>
          <p:nvPr/>
        </p:nvSpPr>
        <p:spPr>
          <a:xfrm>
            <a:off x="10188816" y="2257610"/>
            <a:ext cx="1859225"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can I increase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xmlns="" id="{074C5B96-3B22-4E4B-A609-C17613CB2BEA}"/>
              </a:ext>
            </a:extLst>
          </p:cNvPr>
          <p:cNvSpPr txBox="1"/>
          <p:nvPr/>
        </p:nvSpPr>
        <p:spPr>
          <a:xfrm>
            <a:off x="6842547" y="185130"/>
            <a:ext cx="2120811"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do I </a:t>
            </a:r>
            <a:r>
              <a:rPr lang="en-US" sz="1498" b="1" kern="0" dirty="0">
                <a:gradFill>
                  <a:gsLst>
                    <a:gs pos="1250">
                      <a:srgbClr val="353535"/>
                    </a:gs>
                    <a:gs pos="100000">
                      <a:srgbClr val="353535"/>
                    </a:gs>
                  </a:gsLst>
                  <a:lin ang="5400000" scaled="0"/>
                </a:gradFill>
                <a:latin typeface="Segoe UI"/>
              </a:rPr>
              <a:t>deploy</a:t>
            </a:r>
            <a:r>
              <a:rPr lang="en-US" sz="1498" kern="0" dirty="0">
                <a:gradFill>
                  <a:gsLst>
                    <a:gs pos="1250">
                      <a:srgbClr val="353535"/>
                    </a:gs>
                    <a:gs pos="100000">
                      <a:srgbClr val="353535"/>
                    </a:gs>
                  </a:gsLst>
                  <a:lin ang="5400000" scaled="0"/>
                </a:gradFill>
                <a:latin typeface="Segoe UI"/>
              </a:rPr>
              <a:t> new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code</a:t>
            </a:r>
            <a:r>
              <a:rPr lang="en-US" sz="1498" kern="0" dirty="0">
                <a:gradFill>
                  <a:gsLst>
                    <a:gs pos="1250">
                      <a:srgbClr val="353535"/>
                    </a:gs>
                    <a:gs pos="100000">
                      <a:srgbClr val="353535"/>
                    </a:gs>
                  </a:gsLst>
                  <a:lin ang="5400000" scaled="0"/>
                </a:gradFill>
                <a:latin typeface="Segoe UI"/>
              </a:rPr>
              <a:t> to my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xmlns="" id="{A2EB86EB-157E-4144-905B-F13291770571}"/>
              </a:ext>
            </a:extLst>
          </p:cNvPr>
          <p:cNvSpPr txBox="1"/>
          <p:nvPr/>
        </p:nvSpPr>
        <p:spPr>
          <a:xfrm>
            <a:off x="4748080" y="895480"/>
            <a:ext cx="2227081"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Which packages should</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be on my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xmlns="" id="{75527077-AE97-47AA-BD97-F755BDFD8D79}"/>
              </a:ext>
            </a:extLst>
          </p:cNvPr>
          <p:cNvSpPr txBox="1"/>
          <p:nvPr/>
        </p:nvSpPr>
        <p:spPr>
          <a:xfrm>
            <a:off x="2588762" y="4911804"/>
            <a:ext cx="2318636"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It takes how long to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provision</a:t>
            </a:r>
            <a:r>
              <a:rPr lang="en-US" sz="1498" kern="0" dirty="0">
                <a:gradFill>
                  <a:gsLst>
                    <a:gs pos="1250">
                      <a:srgbClr val="353535"/>
                    </a:gs>
                    <a:gs pos="100000">
                      <a:srgbClr val="353535"/>
                    </a:gs>
                  </a:gsLst>
                  <a:lin ang="5400000" scaled="0"/>
                </a:gradFill>
                <a:latin typeface="Segoe UI"/>
              </a:rPr>
              <a:t> a new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xmlns="" id="{5F48CB9B-1183-4C06-A7C5-90F0F4BC485D}"/>
              </a:ext>
            </a:extLst>
          </p:cNvPr>
          <p:cNvSpPr txBox="1"/>
          <p:nvPr/>
        </p:nvSpPr>
        <p:spPr>
          <a:xfrm rot="2037234">
            <a:off x="9861754" y="3492402"/>
            <a:ext cx="1839345"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Are my </a:t>
            </a: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 in a </a:t>
            </a:r>
          </a:p>
          <a:p>
            <a:pPr defTabSz="913873">
              <a:lnSpc>
                <a:spcPct val="90000"/>
              </a:lnSpc>
              <a:defRPr/>
            </a:pPr>
            <a:r>
              <a:rPr lang="en-US" sz="1498"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xmlns="" id="{449688C2-16E4-4EE7-8F0A-4FCEF65B818F}"/>
              </a:ext>
            </a:extLst>
          </p:cNvPr>
          <p:cNvSpPr txBox="1"/>
          <p:nvPr/>
        </p:nvSpPr>
        <p:spPr>
          <a:xfrm rot="20116499">
            <a:off x="7280921" y="3768737"/>
            <a:ext cx="1993005"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happens if the </a:t>
            </a:r>
          </a:p>
          <a:p>
            <a:pPr defTabSz="913873">
              <a:lnSpc>
                <a:spcPct val="90000"/>
              </a:lnSpc>
              <a:defRPr/>
            </a:pPr>
            <a:r>
              <a:rPr lang="en-US" sz="1498"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xmlns="" id="{CDD9048F-D154-4AE8-8943-AF540591AEC4}"/>
              </a:ext>
            </a:extLst>
          </p:cNvPr>
          <p:cNvSpPr txBox="1"/>
          <p:nvPr/>
        </p:nvSpPr>
        <p:spPr>
          <a:xfrm rot="19484879">
            <a:off x="463571" y="3506839"/>
            <a:ext cx="1994924"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Do I need secondary</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xmlns="" id="{400E6DC3-6FE4-4B92-A837-44D524EE6889}"/>
              </a:ext>
            </a:extLst>
          </p:cNvPr>
          <p:cNvSpPr txBox="1"/>
          <p:nvPr/>
        </p:nvSpPr>
        <p:spPr>
          <a:xfrm rot="21388068">
            <a:off x="2944547" y="154460"/>
            <a:ext cx="2903935"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is the right </a:t>
            </a:r>
            <a:r>
              <a:rPr lang="en-US" sz="1498" b="1" kern="0" dirty="0">
                <a:gradFill>
                  <a:gsLst>
                    <a:gs pos="1250">
                      <a:srgbClr val="353535"/>
                    </a:gs>
                    <a:gs pos="100000">
                      <a:srgbClr val="353535"/>
                    </a:gs>
                  </a:gsLst>
                  <a:lin ang="5400000" scaled="0"/>
                </a:gradFill>
                <a:latin typeface="Segoe UI"/>
              </a:rPr>
              <a:t>size</a:t>
            </a:r>
            <a:r>
              <a:rPr lang="en-US" sz="1498" kern="0" dirty="0">
                <a:gradFill>
                  <a:gsLst>
                    <a:gs pos="1250">
                      <a:srgbClr val="353535"/>
                    </a:gs>
                    <a:gs pos="100000">
                      <a:srgbClr val="353535"/>
                    </a:gs>
                  </a:gsLst>
                  <a:lin ang="5400000" scaled="0"/>
                </a:gradFill>
                <a:latin typeface="Segoe UI"/>
              </a:rPr>
              <a:t> of </a:t>
            </a:r>
          </a:p>
          <a:p>
            <a:pPr defTabSz="913873">
              <a:lnSpc>
                <a:spcPct val="90000"/>
              </a:lnSpc>
              <a:defRPr/>
            </a:pPr>
            <a:r>
              <a:rPr lang="en-US" sz="1498" b="1" kern="0" dirty="0">
                <a:gradFill>
                  <a:gsLst>
                    <a:gs pos="1250">
                      <a:srgbClr val="353535"/>
                    </a:gs>
                    <a:gs pos="100000">
                      <a:srgbClr val="353535"/>
                    </a:gs>
                  </a:gsLst>
                  <a:lin ang="5400000" scaled="0"/>
                </a:gradFill>
                <a:latin typeface="Segoe UI"/>
              </a:rPr>
              <a:t>servers </a:t>
            </a:r>
            <a:r>
              <a:rPr lang="en-US" sz="1498"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xmlns="" id="{18DA3D07-DFDE-4BAE-A823-A35FDB08F22E}"/>
              </a:ext>
            </a:extLst>
          </p:cNvPr>
          <p:cNvSpPr txBox="1"/>
          <p:nvPr/>
        </p:nvSpPr>
        <p:spPr>
          <a:xfrm rot="20700000">
            <a:off x="3675057" y="3133690"/>
            <a:ext cx="2081278"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Who has </a:t>
            </a:r>
            <a:r>
              <a:rPr lang="en-US" sz="1498" b="1" kern="0" dirty="0">
                <a:gradFill>
                  <a:gsLst>
                    <a:gs pos="1250">
                      <a:srgbClr val="353535"/>
                    </a:gs>
                    <a:gs pos="100000">
                      <a:srgbClr val="353535"/>
                    </a:gs>
                  </a:gsLst>
                  <a:lin ang="5400000" scaled="0"/>
                </a:gradFill>
                <a:latin typeface="Segoe UI"/>
              </a:rPr>
              <a:t>physical</a:t>
            </a:r>
            <a:r>
              <a:rPr lang="en-US" sz="1498" kern="0" dirty="0">
                <a:gradFill>
                  <a:gsLst>
                    <a:gs pos="1250">
                      <a:srgbClr val="353535"/>
                    </a:gs>
                    <a:gs pos="100000">
                      <a:srgbClr val="353535"/>
                    </a:gs>
                  </a:gsLst>
                  <a:lin ang="5400000" scaled="0"/>
                </a:gradFill>
                <a:latin typeface="Segoe UI"/>
              </a:rPr>
              <a:t> </a:t>
            </a:r>
          </a:p>
          <a:p>
            <a:pPr defTabSz="913873">
              <a:lnSpc>
                <a:spcPct val="90000"/>
              </a:lnSpc>
              <a:defRPr/>
            </a:pPr>
            <a:r>
              <a:rPr lang="en-US" sz="1498" kern="0" dirty="0">
                <a:gradFill>
                  <a:gsLst>
                    <a:gs pos="1250">
                      <a:srgbClr val="353535"/>
                    </a:gs>
                    <a:gs pos="100000">
                      <a:srgbClr val="353535"/>
                    </a:gs>
                  </a:gsLst>
                  <a:lin ang="5400000" scaled="0"/>
                </a:gradFill>
                <a:latin typeface="Segoe UI"/>
              </a:rPr>
              <a:t>access to my </a:t>
            </a:r>
            <a:r>
              <a:rPr lang="en-US" sz="1498" b="1" kern="0" dirty="0">
                <a:gradFill>
                  <a:gsLst>
                    <a:gs pos="1250">
                      <a:srgbClr val="353535"/>
                    </a:gs>
                    <a:gs pos="100000">
                      <a:srgbClr val="353535"/>
                    </a:gs>
                  </a:gsLst>
                  <a:lin ang="5400000" scaled="0"/>
                </a:gradFill>
                <a:latin typeface="Segoe UI"/>
              </a:rPr>
              <a:t>servers</a:t>
            </a:r>
            <a:r>
              <a:rPr lang="en-US" sz="1498"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xmlns="" id="{72BB1518-288E-4A04-A584-D069A31E1589}"/>
              </a:ext>
            </a:extLst>
          </p:cNvPr>
          <p:cNvSpPr txBox="1"/>
          <p:nvPr/>
        </p:nvSpPr>
        <p:spPr>
          <a:xfrm rot="19699786">
            <a:off x="4349293" y="3957964"/>
            <a:ext cx="1087546"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Do I need </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xmlns="" id="{CBE850DA-80E5-46EA-8144-F9570F419EB8}"/>
              </a:ext>
            </a:extLst>
          </p:cNvPr>
          <p:cNvSpPr txBox="1"/>
          <p:nvPr/>
        </p:nvSpPr>
        <p:spPr>
          <a:xfrm rot="20103308">
            <a:off x="538905" y="402105"/>
            <a:ext cx="2035795"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media should I </a:t>
            </a:r>
          </a:p>
          <a:p>
            <a:pPr defTabSz="913873">
              <a:lnSpc>
                <a:spcPct val="90000"/>
              </a:lnSpc>
              <a:defRPr/>
            </a:pPr>
            <a:r>
              <a:rPr lang="en-US" sz="1498"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xmlns="" id="{24AD7F0D-29D6-4E2C-A0F7-4537B2290E71}"/>
              </a:ext>
            </a:extLst>
          </p:cNvPr>
          <p:cNvSpPr txBox="1"/>
          <p:nvPr/>
        </p:nvSpPr>
        <p:spPr>
          <a:xfrm rot="469746">
            <a:off x="9128415" y="4041303"/>
            <a:ext cx="2262459" cy="517417"/>
          </a:xfrm>
          <a:prstGeom prst="rect">
            <a:avLst/>
          </a:prstGeom>
          <a:noFill/>
        </p:spPr>
        <p:txBody>
          <a:bodyPr wrap="squar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storage I </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xmlns="" id="{A5E9F7C7-2085-4410-96F4-81B73EC1BA4C}"/>
              </a:ext>
            </a:extLst>
          </p:cNvPr>
          <p:cNvSpPr txBox="1"/>
          <p:nvPr/>
        </p:nvSpPr>
        <p:spPr>
          <a:xfrm rot="736380">
            <a:off x="686398" y="2371049"/>
            <a:ext cx="1424337"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can I </a:t>
            </a:r>
            <a:br>
              <a:rPr lang="en-US" sz="1498" kern="0" dirty="0">
                <a:gradFill>
                  <a:gsLst>
                    <a:gs pos="1250">
                      <a:srgbClr val="353535"/>
                    </a:gs>
                    <a:gs pos="100000">
                      <a:srgbClr val="353535"/>
                    </a:gs>
                  </a:gsLst>
                  <a:lin ang="5400000" scaled="0"/>
                </a:gradFill>
                <a:latin typeface="Segoe UI"/>
              </a:rPr>
            </a:br>
            <a:r>
              <a:rPr lang="en-US" sz="1498" b="1" kern="0" dirty="0">
                <a:gradFill>
                  <a:gsLst>
                    <a:gs pos="1250">
                      <a:srgbClr val="353535"/>
                    </a:gs>
                    <a:gs pos="100000">
                      <a:srgbClr val="353535"/>
                    </a:gs>
                  </a:gsLst>
                  <a:lin ang="5400000" scaled="0"/>
                </a:gradFill>
                <a:latin typeface="Segoe UI"/>
              </a:rPr>
              <a:t>scale</a:t>
            </a:r>
            <a:r>
              <a:rPr lang="en-US" sz="1498"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xmlns="" id="{80A1BCD9-3DD2-4F6C-B01F-7F702194436E}"/>
              </a:ext>
            </a:extLst>
          </p:cNvPr>
          <p:cNvSpPr txBox="1"/>
          <p:nvPr/>
        </p:nvSpPr>
        <p:spPr>
          <a:xfrm rot="20700000">
            <a:off x="9297551" y="336886"/>
            <a:ext cx="2354604"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What happens in case of</a:t>
            </a:r>
          </a:p>
          <a:p>
            <a:pPr defTabSz="913873">
              <a:lnSpc>
                <a:spcPct val="90000"/>
              </a:lnSpc>
              <a:defRPr/>
            </a:pPr>
            <a:r>
              <a:rPr lang="en-US" sz="1498" b="1" kern="0" dirty="0">
                <a:gradFill>
                  <a:gsLst>
                    <a:gs pos="1250">
                      <a:srgbClr val="353535"/>
                    </a:gs>
                    <a:gs pos="100000">
                      <a:srgbClr val="353535"/>
                    </a:gs>
                  </a:gsLst>
                  <a:lin ang="5400000" scaled="0"/>
                </a:gradFill>
                <a:latin typeface="Segoe UI"/>
              </a:rPr>
              <a:t>server</a:t>
            </a:r>
            <a:r>
              <a:rPr lang="en-US" sz="1498" kern="0" dirty="0">
                <a:gradFill>
                  <a:gsLst>
                    <a:gs pos="1250">
                      <a:srgbClr val="353535"/>
                    </a:gs>
                    <a:gs pos="100000">
                      <a:srgbClr val="353535"/>
                    </a:gs>
                  </a:gsLst>
                  <a:lin ang="5400000" scaled="0"/>
                </a:gradFill>
                <a:latin typeface="Segoe UI"/>
              </a:rPr>
              <a:t> </a:t>
            </a:r>
            <a:r>
              <a:rPr lang="en-US" sz="1498" b="1" kern="0" dirty="0">
                <a:gradFill>
                  <a:gsLst>
                    <a:gs pos="1250">
                      <a:srgbClr val="353535"/>
                    </a:gs>
                    <a:gs pos="100000">
                      <a:srgbClr val="353535"/>
                    </a:gs>
                  </a:gsLst>
                  <a:lin ang="5400000" scaled="0"/>
                </a:gradFill>
                <a:latin typeface="Segoe UI"/>
              </a:rPr>
              <a:t>hardware</a:t>
            </a:r>
            <a:r>
              <a:rPr lang="en-US" sz="1498"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xmlns="" id="{FB72B630-EEEA-4E45-B90C-AC753A4B7240}"/>
              </a:ext>
            </a:extLst>
          </p:cNvPr>
          <p:cNvSpPr txBox="1"/>
          <p:nvPr/>
        </p:nvSpPr>
        <p:spPr>
          <a:xfrm rot="164117">
            <a:off x="9921068" y="4787578"/>
            <a:ext cx="2115907" cy="517417"/>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How can I dynamically</a:t>
            </a:r>
            <a:br>
              <a:rPr lang="en-US" sz="1498" kern="0" dirty="0">
                <a:gradFill>
                  <a:gsLst>
                    <a:gs pos="1250">
                      <a:srgbClr val="353535"/>
                    </a:gs>
                    <a:gs pos="100000">
                      <a:srgbClr val="353535"/>
                    </a:gs>
                  </a:gsLst>
                  <a:lin ang="5400000" scaled="0"/>
                </a:gradFill>
                <a:latin typeface="Segoe UI"/>
              </a:rPr>
            </a:br>
            <a:r>
              <a:rPr lang="en-US" sz="1498"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xmlns="" id="{D053BDE4-E7ED-4FE9-854E-748588B368DD}"/>
              </a:ext>
            </a:extLst>
          </p:cNvPr>
          <p:cNvSpPr txBox="1"/>
          <p:nvPr/>
        </p:nvSpPr>
        <p:spPr>
          <a:xfrm rot="1660797">
            <a:off x="2326213" y="3942811"/>
            <a:ext cx="1540199"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Who </a:t>
            </a:r>
            <a:r>
              <a:rPr lang="en-US" sz="1498" b="1" kern="0" dirty="0">
                <a:gradFill>
                  <a:gsLst>
                    <a:gs pos="1250">
                      <a:srgbClr val="353535"/>
                    </a:gs>
                    <a:gs pos="100000">
                      <a:srgbClr val="353535"/>
                    </a:gs>
                  </a:gsLst>
                  <a:lin ang="5400000" scaled="0"/>
                </a:gradFill>
                <a:latin typeface="Segoe UI"/>
              </a:rPr>
              <a:t>monitors</a:t>
            </a:r>
            <a:r>
              <a:rPr lang="en-US" sz="1498" kern="0" dirty="0">
                <a:gradFill>
                  <a:gsLst>
                    <a:gs pos="1250">
                      <a:srgbClr val="353535"/>
                    </a:gs>
                    <a:gs pos="100000">
                      <a:srgbClr val="353535"/>
                    </a:gs>
                  </a:gsLst>
                  <a:lin ang="5400000" scaled="0"/>
                </a:gradFill>
                <a:latin typeface="Segoe UI"/>
              </a:rPr>
              <a:t> </a:t>
            </a:r>
          </a:p>
          <a:p>
            <a:pPr defTabSz="913873">
              <a:lnSpc>
                <a:spcPct val="90000"/>
              </a:lnSpc>
              <a:defRPr/>
            </a:pPr>
            <a:r>
              <a:rPr lang="en-US" sz="1498" kern="0" dirty="0">
                <a:gradFill>
                  <a:gsLst>
                    <a:gs pos="1250">
                      <a:srgbClr val="353535"/>
                    </a:gs>
                    <a:gs pos="100000">
                      <a:srgbClr val="353535"/>
                    </a:gs>
                  </a:gsLst>
                  <a:lin ang="5400000" scaled="0"/>
                </a:gradFill>
                <a:latin typeface="Segoe UI"/>
              </a:rPr>
              <a:t>my </a:t>
            </a:r>
            <a:r>
              <a:rPr lang="en-US" sz="1498" b="1" kern="0" dirty="0">
                <a:gradFill>
                  <a:gsLst>
                    <a:gs pos="1250">
                      <a:srgbClr val="353535"/>
                    </a:gs>
                    <a:gs pos="100000">
                      <a:srgbClr val="353535"/>
                    </a:gs>
                  </a:gsLst>
                  <a:lin ang="5400000" scaled="0"/>
                </a:gradFill>
                <a:latin typeface="Segoe UI"/>
              </a:rPr>
              <a:t>Servers</a:t>
            </a:r>
            <a:r>
              <a:rPr lang="en-US" sz="1498"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xmlns="" id="{4D438378-49C5-4372-A33E-8179C3CE13B9}"/>
              </a:ext>
            </a:extLst>
          </p:cNvPr>
          <p:cNvSpPr txBox="1"/>
          <p:nvPr/>
        </p:nvSpPr>
        <p:spPr>
          <a:xfrm rot="20084240">
            <a:off x="7235776" y="1166013"/>
            <a:ext cx="1540199" cy="517606"/>
          </a:xfrm>
          <a:prstGeom prst="rect">
            <a:avLst/>
          </a:prstGeom>
          <a:noFill/>
        </p:spPr>
        <p:txBody>
          <a:bodyPr wrap="none" rtlCol="0">
            <a:spAutoFit/>
          </a:bodyPr>
          <a:lstStyle/>
          <a:p>
            <a:pPr defTabSz="913873">
              <a:lnSpc>
                <a:spcPct val="90000"/>
              </a:lnSpc>
              <a:defRPr/>
            </a:pPr>
            <a:r>
              <a:rPr lang="en-US" sz="1498" kern="0" dirty="0">
                <a:gradFill>
                  <a:gsLst>
                    <a:gs pos="1250">
                      <a:srgbClr val="353535"/>
                    </a:gs>
                    <a:gs pos="100000">
                      <a:srgbClr val="353535"/>
                    </a:gs>
                  </a:gsLst>
                  <a:lin ang="5400000" scaled="0"/>
                </a:gradFill>
                <a:latin typeface="Segoe UI"/>
              </a:rPr>
              <a:t>Who </a:t>
            </a:r>
            <a:r>
              <a:rPr lang="en-US" sz="1498" b="1" kern="0" dirty="0">
                <a:gradFill>
                  <a:gsLst>
                    <a:gs pos="1250">
                      <a:srgbClr val="353535"/>
                    </a:gs>
                    <a:gs pos="100000">
                      <a:srgbClr val="353535"/>
                    </a:gs>
                  </a:gsLst>
                  <a:lin ang="5400000" scaled="0"/>
                </a:gradFill>
                <a:latin typeface="Segoe UI"/>
              </a:rPr>
              <a:t>monitors</a:t>
            </a:r>
            <a:r>
              <a:rPr lang="en-US" sz="1498" kern="0" dirty="0">
                <a:gradFill>
                  <a:gsLst>
                    <a:gs pos="1250">
                      <a:srgbClr val="353535"/>
                    </a:gs>
                    <a:gs pos="100000">
                      <a:srgbClr val="353535"/>
                    </a:gs>
                  </a:gsLst>
                  <a:lin ang="5400000" scaled="0"/>
                </a:gradFill>
                <a:latin typeface="Segoe UI"/>
              </a:rPr>
              <a:t> </a:t>
            </a:r>
          </a:p>
          <a:p>
            <a:pPr defTabSz="913873">
              <a:lnSpc>
                <a:spcPct val="90000"/>
              </a:lnSpc>
              <a:defRPr/>
            </a:pPr>
            <a:r>
              <a:rPr lang="en-US" sz="1498" kern="0" dirty="0">
                <a:gradFill>
                  <a:gsLst>
                    <a:gs pos="1250">
                      <a:srgbClr val="353535"/>
                    </a:gs>
                    <a:gs pos="100000">
                      <a:srgbClr val="353535"/>
                    </a:gs>
                  </a:gsLst>
                  <a:lin ang="5400000" scaled="0"/>
                </a:gradFill>
                <a:latin typeface="Segoe UI"/>
              </a:rPr>
              <a:t>my </a:t>
            </a:r>
            <a:r>
              <a:rPr lang="en-US" sz="1498" b="1" kern="0" dirty="0">
                <a:gradFill>
                  <a:gsLst>
                    <a:gs pos="1250">
                      <a:srgbClr val="353535"/>
                    </a:gs>
                    <a:gs pos="100000">
                      <a:srgbClr val="353535"/>
                    </a:gs>
                  </a:gsLst>
                  <a:lin ang="5400000" scaled="0"/>
                </a:gradFill>
                <a:latin typeface="Segoe UI"/>
              </a:rPr>
              <a:t>App</a:t>
            </a:r>
            <a:r>
              <a:rPr lang="en-US" sz="1498"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xmlns="" id="{C7248088-4FC8-469C-A0A6-5A4EB7560C4F}"/>
              </a:ext>
            </a:extLst>
          </p:cNvPr>
          <p:cNvGrpSpPr/>
          <p:nvPr/>
        </p:nvGrpSpPr>
        <p:grpSpPr>
          <a:xfrm>
            <a:off x="5548092" y="4203371"/>
            <a:ext cx="1340292" cy="1340292"/>
            <a:chOff x="5547902" y="4202399"/>
            <a:chExt cx="1340672" cy="1340672"/>
          </a:xfrm>
        </p:grpSpPr>
        <p:sp>
          <p:nvSpPr>
            <p:cNvPr id="495" name="Oval 494">
              <a:extLst>
                <a:ext uri="{FF2B5EF4-FFF2-40B4-BE49-F238E27FC236}">
                  <a16:creationId xmlns:a16="http://schemas.microsoft.com/office/drawing/2014/main" xmlns=""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xmlns=""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xmlns=""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xmlns=""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6" name="Freeform 6">
                  <a:extLst>
                    <a:ext uri="{FF2B5EF4-FFF2-40B4-BE49-F238E27FC236}">
                      <a16:creationId xmlns:a16="http://schemas.microsoft.com/office/drawing/2014/main" xmlns=""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7" name="Rectangle 7">
                  <a:extLst>
                    <a:ext uri="{FF2B5EF4-FFF2-40B4-BE49-F238E27FC236}">
                      <a16:creationId xmlns:a16="http://schemas.microsoft.com/office/drawing/2014/main" xmlns=""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8" name="Rectangle 8">
                  <a:extLst>
                    <a:ext uri="{FF2B5EF4-FFF2-40B4-BE49-F238E27FC236}">
                      <a16:creationId xmlns:a16="http://schemas.microsoft.com/office/drawing/2014/main" xmlns=""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9" name="Rectangle 9">
                  <a:extLst>
                    <a:ext uri="{FF2B5EF4-FFF2-40B4-BE49-F238E27FC236}">
                      <a16:creationId xmlns:a16="http://schemas.microsoft.com/office/drawing/2014/main" xmlns=""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0" name="Rectangle 10">
                  <a:extLst>
                    <a:ext uri="{FF2B5EF4-FFF2-40B4-BE49-F238E27FC236}">
                      <a16:creationId xmlns:a16="http://schemas.microsoft.com/office/drawing/2014/main" xmlns=""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1" name="Rectangle 11">
                  <a:extLst>
                    <a:ext uri="{FF2B5EF4-FFF2-40B4-BE49-F238E27FC236}">
                      <a16:creationId xmlns:a16="http://schemas.microsoft.com/office/drawing/2014/main" xmlns=""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2" name="Rectangle 12">
                  <a:extLst>
                    <a:ext uri="{FF2B5EF4-FFF2-40B4-BE49-F238E27FC236}">
                      <a16:creationId xmlns:a16="http://schemas.microsoft.com/office/drawing/2014/main" xmlns=""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13" name="Rectangle 13">
                  <a:extLst>
                    <a:ext uri="{FF2B5EF4-FFF2-40B4-BE49-F238E27FC236}">
                      <a16:creationId xmlns:a16="http://schemas.microsoft.com/office/drawing/2014/main" xmlns=""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498" name="Group 497">
                <a:extLst>
                  <a:ext uri="{FF2B5EF4-FFF2-40B4-BE49-F238E27FC236}">
                    <a16:creationId xmlns:a16="http://schemas.microsoft.com/office/drawing/2014/main" xmlns=""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xmlns=""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1" name="Freeform 6">
                  <a:extLst>
                    <a:ext uri="{FF2B5EF4-FFF2-40B4-BE49-F238E27FC236}">
                      <a16:creationId xmlns:a16="http://schemas.microsoft.com/office/drawing/2014/main" xmlns=""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2" name="Rectangle 7">
                  <a:extLst>
                    <a:ext uri="{FF2B5EF4-FFF2-40B4-BE49-F238E27FC236}">
                      <a16:creationId xmlns:a16="http://schemas.microsoft.com/office/drawing/2014/main" xmlns=""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3" name="Rectangle 8">
                  <a:extLst>
                    <a:ext uri="{FF2B5EF4-FFF2-40B4-BE49-F238E27FC236}">
                      <a16:creationId xmlns:a16="http://schemas.microsoft.com/office/drawing/2014/main" xmlns=""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04" name="Rectangle 9">
                  <a:extLst>
                    <a:ext uri="{FF2B5EF4-FFF2-40B4-BE49-F238E27FC236}">
                      <a16:creationId xmlns:a16="http://schemas.microsoft.com/office/drawing/2014/main" xmlns=""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xmlns=""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xmlns="" id="{04703DEA-9C90-443E-893E-DF200A2BD659}"/>
              </a:ext>
            </a:extLst>
          </p:cNvPr>
          <p:cNvGrpSpPr/>
          <p:nvPr/>
        </p:nvGrpSpPr>
        <p:grpSpPr>
          <a:xfrm>
            <a:off x="5548092" y="1723123"/>
            <a:ext cx="1340292" cy="1340292"/>
            <a:chOff x="5547902" y="2127586"/>
            <a:chExt cx="1340672" cy="1340672"/>
          </a:xfrm>
        </p:grpSpPr>
        <p:sp>
          <p:nvSpPr>
            <p:cNvPr id="515" name="Oval 514">
              <a:extLst>
                <a:ext uri="{FF2B5EF4-FFF2-40B4-BE49-F238E27FC236}">
                  <a16:creationId xmlns:a16="http://schemas.microsoft.com/office/drawing/2014/main" xmlns=""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xmlns=""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xmlns=""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8" name="Freeform 18">
                <a:extLst>
                  <a:ext uri="{FF2B5EF4-FFF2-40B4-BE49-F238E27FC236}">
                    <a16:creationId xmlns:a16="http://schemas.microsoft.com/office/drawing/2014/main" xmlns=""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19" name="Line 19">
                <a:extLst>
                  <a:ext uri="{FF2B5EF4-FFF2-40B4-BE49-F238E27FC236}">
                    <a16:creationId xmlns:a16="http://schemas.microsoft.com/office/drawing/2014/main" xmlns=""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0" name="Freeform 20">
                <a:extLst>
                  <a:ext uri="{FF2B5EF4-FFF2-40B4-BE49-F238E27FC236}">
                    <a16:creationId xmlns:a16="http://schemas.microsoft.com/office/drawing/2014/main" xmlns=""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1" name="Freeform 21">
                <a:extLst>
                  <a:ext uri="{FF2B5EF4-FFF2-40B4-BE49-F238E27FC236}">
                    <a16:creationId xmlns:a16="http://schemas.microsoft.com/office/drawing/2014/main" xmlns=""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2" name="Line 22">
                <a:extLst>
                  <a:ext uri="{FF2B5EF4-FFF2-40B4-BE49-F238E27FC236}">
                    <a16:creationId xmlns:a16="http://schemas.microsoft.com/office/drawing/2014/main" xmlns=""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3" name="Freeform 23">
                <a:extLst>
                  <a:ext uri="{FF2B5EF4-FFF2-40B4-BE49-F238E27FC236}">
                    <a16:creationId xmlns:a16="http://schemas.microsoft.com/office/drawing/2014/main" xmlns=""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4" name="Freeform 24">
                <a:extLst>
                  <a:ext uri="{FF2B5EF4-FFF2-40B4-BE49-F238E27FC236}">
                    <a16:creationId xmlns:a16="http://schemas.microsoft.com/office/drawing/2014/main" xmlns=""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5" name="Freeform 25">
                <a:extLst>
                  <a:ext uri="{FF2B5EF4-FFF2-40B4-BE49-F238E27FC236}">
                    <a16:creationId xmlns:a16="http://schemas.microsoft.com/office/drawing/2014/main" xmlns=""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6" name="Line 26">
                <a:extLst>
                  <a:ext uri="{FF2B5EF4-FFF2-40B4-BE49-F238E27FC236}">
                    <a16:creationId xmlns:a16="http://schemas.microsoft.com/office/drawing/2014/main" xmlns=""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7" name="Freeform 27">
                <a:extLst>
                  <a:ext uri="{FF2B5EF4-FFF2-40B4-BE49-F238E27FC236}">
                    <a16:creationId xmlns:a16="http://schemas.microsoft.com/office/drawing/2014/main" xmlns=""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528" name="Freeform 28">
                <a:extLst>
                  <a:ext uri="{FF2B5EF4-FFF2-40B4-BE49-F238E27FC236}">
                    <a16:creationId xmlns:a16="http://schemas.microsoft.com/office/drawing/2014/main" xmlns=""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xmlns="" id="{1D988519-8146-451D-8F25-3B533B4ECA97}"/>
              </a:ext>
            </a:extLst>
          </p:cNvPr>
          <p:cNvGrpSpPr/>
          <p:nvPr/>
        </p:nvGrpSpPr>
        <p:grpSpPr>
          <a:xfrm>
            <a:off x="2776127" y="1723123"/>
            <a:ext cx="1340292" cy="1340292"/>
            <a:chOff x="2775150" y="2127586"/>
            <a:chExt cx="1340672" cy="1340672"/>
          </a:xfrm>
        </p:grpSpPr>
        <p:sp>
          <p:nvSpPr>
            <p:cNvPr id="530" name="Oval 529">
              <a:extLst>
                <a:ext uri="{FF2B5EF4-FFF2-40B4-BE49-F238E27FC236}">
                  <a16:creationId xmlns:a16="http://schemas.microsoft.com/office/drawing/2014/main" xmlns=""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xmlns=""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532" name="Group 531">
            <a:extLst>
              <a:ext uri="{FF2B5EF4-FFF2-40B4-BE49-F238E27FC236}">
                <a16:creationId xmlns:a16="http://schemas.microsoft.com/office/drawing/2014/main" xmlns="" id="{6789EF9E-3FCA-48E2-B5EA-1CF973C60096}"/>
              </a:ext>
            </a:extLst>
          </p:cNvPr>
          <p:cNvGrpSpPr/>
          <p:nvPr/>
        </p:nvGrpSpPr>
        <p:grpSpPr>
          <a:xfrm>
            <a:off x="8320057" y="1723123"/>
            <a:ext cx="1340292" cy="1340292"/>
            <a:chOff x="8320652" y="2127586"/>
            <a:chExt cx="1340672" cy="1340672"/>
          </a:xfrm>
        </p:grpSpPr>
        <p:sp>
          <p:nvSpPr>
            <p:cNvPr id="533" name="Oval 532">
              <a:extLst>
                <a:ext uri="{FF2B5EF4-FFF2-40B4-BE49-F238E27FC236}">
                  <a16:creationId xmlns:a16="http://schemas.microsoft.com/office/drawing/2014/main" xmlns=""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xmlns=""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xmlns=""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6" name="Rectangle 10">
                <a:extLst>
                  <a:ext uri="{FF2B5EF4-FFF2-40B4-BE49-F238E27FC236}">
                    <a16:creationId xmlns:a16="http://schemas.microsoft.com/office/drawing/2014/main" xmlns=""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7" name="Line 11">
                <a:extLst>
                  <a:ext uri="{FF2B5EF4-FFF2-40B4-BE49-F238E27FC236}">
                    <a16:creationId xmlns:a16="http://schemas.microsoft.com/office/drawing/2014/main" xmlns=""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8" name="Freeform 12">
                <a:extLst>
                  <a:ext uri="{FF2B5EF4-FFF2-40B4-BE49-F238E27FC236}">
                    <a16:creationId xmlns:a16="http://schemas.microsoft.com/office/drawing/2014/main" xmlns=""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539" name="Freeform 13">
                <a:extLst>
                  <a:ext uri="{FF2B5EF4-FFF2-40B4-BE49-F238E27FC236}">
                    <a16:creationId xmlns:a16="http://schemas.microsoft.com/office/drawing/2014/main" xmlns=""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xmlns="" id="{2DE70EA6-AE62-4AC8-897E-B85BCA169BA6}"/>
              </a:ext>
            </a:extLst>
          </p:cNvPr>
          <p:cNvCxnSpPr>
            <a:cxnSpLocks/>
          </p:cNvCxnSpPr>
          <p:nvPr/>
        </p:nvCxnSpPr>
        <p:spPr>
          <a:xfrm>
            <a:off x="4228653"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xmlns="" id="{78FAE31C-4A75-4906-96C9-0877C02C6748}"/>
              </a:ext>
            </a:extLst>
          </p:cNvPr>
          <p:cNvCxnSpPr>
            <a:cxnSpLocks/>
          </p:cNvCxnSpPr>
          <p:nvPr/>
        </p:nvCxnSpPr>
        <p:spPr>
          <a:xfrm flipH="1">
            <a:off x="7000618" y="2368281"/>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xmlns="" id="{3CDBC16B-7507-4E84-9DFE-DB998FF247E2}"/>
              </a:ext>
            </a:extLst>
          </p:cNvPr>
          <p:cNvCxnSpPr>
            <a:cxnSpLocks/>
          </p:cNvCxnSpPr>
          <p:nvPr/>
        </p:nvCxnSpPr>
        <p:spPr>
          <a:xfrm>
            <a:off x="6213407" y="3160728"/>
            <a:ext cx="0" cy="940820"/>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xmlns="" id="{3A4CD934-1ED8-4465-B865-4AFB8FE1CA84}"/>
              </a:ext>
            </a:extLst>
          </p:cNvPr>
          <p:cNvSpPr/>
          <p:nvPr/>
        </p:nvSpPr>
        <p:spPr bwMode="auto">
          <a:xfrm>
            <a:off x="2280118" y="37257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xmlns="" id="{2C6D1179-D909-40BE-9FD3-5D4470C13B42}"/>
              </a:ext>
            </a:extLst>
          </p:cNvPr>
          <p:cNvSpPr/>
          <p:nvPr/>
        </p:nvSpPr>
        <p:spPr bwMode="auto">
          <a:xfrm>
            <a:off x="470963" y="104328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xmlns="" id="{6D1EE5E1-50F5-4300-A682-D31260CD8509}"/>
              </a:ext>
            </a:extLst>
          </p:cNvPr>
          <p:cNvSpPr/>
          <p:nvPr/>
        </p:nvSpPr>
        <p:spPr bwMode="auto">
          <a:xfrm>
            <a:off x="990983" y="1764432"/>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xmlns="" id="{80E02038-2426-436C-BCC9-C7B77426D7EE}"/>
              </a:ext>
            </a:extLst>
          </p:cNvPr>
          <p:cNvSpPr/>
          <p:nvPr/>
        </p:nvSpPr>
        <p:spPr bwMode="auto">
          <a:xfrm>
            <a:off x="593060" y="236383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xmlns="" id="{79A8A834-588F-41A4-9CDF-666D6C6A5390}"/>
              </a:ext>
            </a:extLst>
          </p:cNvPr>
          <p:cNvSpPr/>
          <p:nvPr/>
        </p:nvSpPr>
        <p:spPr bwMode="auto">
          <a:xfrm>
            <a:off x="4638090" y="107455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xmlns="" id="{6B04DB3F-CDD6-4983-B89A-639B0461ED45}"/>
              </a:ext>
            </a:extLst>
          </p:cNvPr>
          <p:cNvSpPr/>
          <p:nvPr/>
        </p:nvSpPr>
        <p:spPr bwMode="auto">
          <a:xfrm>
            <a:off x="2787415" y="44393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xmlns="" id="{DC18E073-B565-4775-94BB-A6068D8A5CFA}"/>
              </a:ext>
            </a:extLst>
          </p:cNvPr>
          <p:cNvSpPr/>
          <p:nvPr/>
        </p:nvSpPr>
        <p:spPr bwMode="auto">
          <a:xfrm>
            <a:off x="6705406" y="375799"/>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xmlns="" id="{74EE2AB3-B69C-4291-A6F2-538AED1059B6}"/>
              </a:ext>
            </a:extLst>
          </p:cNvPr>
          <p:cNvSpPr/>
          <p:nvPr/>
        </p:nvSpPr>
        <p:spPr bwMode="auto">
          <a:xfrm>
            <a:off x="7170895" y="172980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xmlns="" id="{DAE697DB-1783-44AE-9B25-50B9CF44B241}"/>
              </a:ext>
            </a:extLst>
          </p:cNvPr>
          <p:cNvSpPr/>
          <p:nvPr/>
        </p:nvSpPr>
        <p:spPr bwMode="auto">
          <a:xfrm>
            <a:off x="519082" y="433317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xmlns="" id="{29E3600E-240B-4AB1-B7E6-68670A30433C}"/>
              </a:ext>
            </a:extLst>
          </p:cNvPr>
          <p:cNvSpPr/>
          <p:nvPr/>
        </p:nvSpPr>
        <p:spPr bwMode="auto">
          <a:xfrm>
            <a:off x="502123" y="5152681"/>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xmlns="" id="{AE7A2947-A970-41E3-AF2E-3017486C2CE8}"/>
              </a:ext>
            </a:extLst>
          </p:cNvPr>
          <p:cNvSpPr/>
          <p:nvPr/>
        </p:nvSpPr>
        <p:spPr bwMode="auto">
          <a:xfrm>
            <a:off x="4259996" y="4503713"/>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xmlns="" id="{268C6DF1-3555-4513-AC69-782EA0F6C0BD}"/>
              </a:ext>
            </a:extLst>
          </p:cNvPr>
          <p:cNvSpPr/>
          <p:nvPr/>
        </p:nvSpPr>
        <p:spPr bwMode="auto">
          <a:xfrm>
            <a:off x="9164342" y="945675"/>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xmlns="" id="{33015EF7-5EF7-466D-83B1-9882E9FE5D68}"/>
              </a:ext>
            </a:extLst>
          </p:cNvPr>
          <p:cNvSpPr/>
          <p:nvPr/>
        </p:nvSpPr>
        <p:spPr bwMode="auto">
          <a:xfrm>
            <a:off x="10088624" y="24504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xmlns="" id="{944DAC71-03EE-4B81-9F24-8A4ABD965BD9}"/>
              </a:ext>
            </a:extLst>
          </p:cNvPr>
          <p:cNvSpPr/>
          <p:nvPr/>
        </p:nvSpPr>
        <p:spPr bwMode="auto">
          <a:xfrm>
            <a:off x="10168218" y="124305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xmlns="" id="{382A47CC-7225-45AA-970C-07FB55A56E31}"/>
              </a:ext>
            </a:extLst>
          </p:cNvPr>
          <p:cNvSpPr/>
          <p:nvPr/>
        </p:nvSpPr>
        <p:spPr bwMode="auto">
          <a:xfrm>
            <a:off x="9051198" y="407669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xmlns="" id="{A62E9B1E-C8C5-4206-95D6-FC4C95D8E5AA}"/>
              </a:ext>
            </a:extLst>
          </p:cNvPr>
          <p:cNvSpPr/>
          <p:nvPr/>
        </p:nvSpPr>
        <p:spPr bwMode="auto">
          <a:xfrm>
            <a:off x="9780333" y="493567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xmlns="" id="{164FFD3F-04E6-4D1B-9D1B-D9222CF83CCA}"/>
              </a:ext>
            </a:extLst>
          </p:cNvPr>
          <p:cNvSpPr/>
          <p:nvPr/>
        </p:nvSpPr>
        <p:spPr bwMode="auto">
          <a:xfrm>
            <a:off x="7265737" y="441592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xmlns="" id="{8D5C7517-9E57-4B31-A025-3E7121472746}"/>
              </a:ext>
            </a:extLst>
          </p:cNvPr>
          <p:cNvSpPr/>
          <p:nvPr/>
        </p:nvSpPr>
        <p:spPr bwMode="auto">
          <a:xfrm>
            <a:off x="7428415" y="5113487"/>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xmlns="" id="{87A6B4BD-6F6D-416E-9842-51D55477C578}"/>
              </a:ext>
            </a:extLst>
          </p:cNvPr>
          <p:cNvSpPr/>
          <p:nvPr/>
        </p:nvSpPr>
        <p:spPr bwMode="auto">
          <a:xfrm>
            <a:off x="6914138" y="3481768"/>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xmlns="" id="{4908A143-9D14-4869-B7FB-6E4DEB1BA182}"/>
              </a:ext>
            </a:extLst>
          </p:cNvPr>
          <p:cNvSpPr/>
          <p:nvPr/>
        </p:nvSpPr>
        <p:spPr bwMode="auto">
          <a:xfrm>
            <a:off x="9910073" y="3115730"/>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xmlns="" id="{4FC3D33F-0C0E-4D04-80B1-6F90B4BB357D}"/>
              </a:ext>
            </a:extLst>
          </p:cNvPr>
          <p:cNvSpPr/>
          <p:nvPr/>
        </p:nvSpPr>
        <p:spPr bwMode="auto">
          <a:xfrm>
            <a:off x="2443527" y="511849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xmlns="" id="{6F067F0A-BEE8-42B1-8400-EDEE0464DCC5}"/>
              </a:ext>
            </a:extLst>
          </p:cNvPr>
          <p:cNvSpPr/>
          <p:nvPr/>
        </p:nvSpPr>
        <p:spPr bwMode="auto">
          <a:xfrm>
            <a:off x="3534385" y="3676516"/>
            <a:ext cx="91427" cy="91427"/>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xmlns="" id="{96F58931-72DE-4EFD-9830-571AD5FC2402}"/>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73744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A65F9492-B6D4-46BA-A091-D4DAA99ADC38}"/>
              </a:ext>
            </a:extLst>
          </p:cNvPr>
          <p:cNvCxnSpPr>
            <a:cxnSpLocks/>
          </p:cNvCxnSpPr>
          <p:nvPr/>
        </p:nvCxnSpPr>
        <p:spPr>
          <a:xfrm>
            <a:off x="-11678" y="6028086"/>
            <a:ext cx="240158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378" y="6014388"/>
            <a:ext cx="1144124"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dirty="0">
                <a:solidFill>
                  <a:srgbClr val="0070C0"/>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dirty="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605944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xmlns="" id="{B585CF75-7DCA-475B-90E9-24F1DEF69AAA}"/>
              </a:ext>
            </a:extLst>
          </p:cNvPr>
          <p:cNvSpPr>
            <a:spLocks/>
          </p:cNvSpPr>
          <p:nvPr/>
        </p:nvSpPr>
        <p:spPr bwMode="auto">
          <a:xfrm>
            <a:off x="5144943" y="4314232"/>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45" name="TextBox 144">
            <a:extLst>
              <a:ext uri="{FF2B5EF4-FFF2-40B4-BE49-F238E27FC236}">
                <a16:creationId xmlns:a16="http://schemas.microsoft.com/office/drawing/2014/main" xmlns="" id="{95A82C52-E907-4381-8EAC-67D2E2F60276}"/>
              </a:ext>
            </a:extLst>
          </p:cNvPr>
          <p:cNvSpPr txBox="1"/>
          <p:nvPr/>
        </p:nvSpPr>
        <p:spPr>
          <a:xfrm>
            <a:off x="1541382" y="3222659"/>
            <a:ext cx="3816530"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a:t>
            </a:r>
            <a:r>
              <a:rPr lang="en-US" sz="1498" b="1" kern="0">
                <a:gradFill>
                  <a:gsLst>
                    <a:gs pos="1250">
                      <a:srgbClr val="353535"/>
                    </a:gs>
                    <a:gs pos="100000">
                      <a:srgbClr val="353535"/>
                    </a:gs>
                  </a:gsLst>
                  <a:lin ang="5400000" scaled="0"/>
                </a:gradFill>
                <a:latin typeface="Segoe UI"/>
              </a:rPr>
              <a:t>patch</a:t>
            </a:r>
            <a:r>
              <a:rPr lang="en-US" sz="1498" kern="0">
                <a:gradFill>
                  <a:gsLst>
                    <a:gs pos="1250">
                      <a:srgbClr val="353535"/>
                    </a:gs>
                    <a:gs pos="100000">
                      <a:srgbClr val="353535"/>
                    </a:gs>
                  </a:gsLst>
                  <a:lin ang="5400000" scaled="0"/>
                </a:gradFill>
                <a:latin typeface="Segoe UI"/>
              </a:rPr>
              <a:t> my </a:t>
            </a:r>
            <a:r>
              <a:rPr lang="en-US" sz="1498" b="1" kern="0">
                <a:gradFill>
                  <a:gsLst>
                    <a:gs pos="1250">
                      <a:srgbClr val="353535"/>
                    </a:gs>
                    <a:gs pos="100000">
                      <a:srgbClr val="353535"/>
                    </a:gs>
                  </a:gsLst>
                  <a:lin ang="5400000" scaled="0"/>
                </a:gradFill>
                <a:latin typeface="Segoe UI"/>
              </a:rPr>
              <a:t>servers</a:t>
            </a:r>
            <a:r>
              <a:rPr lang="en-US" sz="1498"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xmlns="" id="{2721B15A-534C-49A0-8D60-1A23CC2FF5EA}"/>
              </a:ext>
            </a:extLst>
          </p:cNvPr>
          <p:cNvSpPr txBox="1"/>
          <p:nvPr/>
        </p:nvSpPr>
        <p:spPr>
          <a:xfrm>
            <a:off x="1678052" y="3619182"/>
            <a:ext cx="3543188" cy="329272"/>
          </a:xfrm>
          <a:prstGeom prst="rect">
            <a:avLst/>
          </a:prstGeom>
          <a:noFill/>
        </p:spPr>
        <p:txBody>
          <a:bodyPr wrap="none" rtlCol="0">
            <a:spAutoFit/>
          </a:bodyPr>
          <a:lstStyle/>
          <a:p>
            <a:pPr algn="ctr" defTabSz="913873">
              <a:defRPr/>
            </a:pPr>
            <a:r>
              <a:rPr lang="en-US" sz="1498" kern="0">
                <a:gradFill>
                  <a:gsLst>
                    <a:gs pos="1250">
                      <a:srgbClr val="353535"/>
                    </a:gs>
                    <a:gs pos="100000">
                      <a:srgbClr val="353535"/>
                    </a:gs>
                  </a:gsLst>
                  <a:lin ang="5400000" scaled="0"/>
                </a:gradFill>
                <a:latin typeface="Segoe UI"/>
              </a:rPr>
              <a:t>How often should I backup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xmlns="" id="{282E83BC-BD11-4FDB-ACC0-57F30AC60E41}"/>
              </a:ext>
            </a:extLst>
          </p:cNvPr>
          <p:cNvSpPr txBox="1"/>
          <p:nvPr/>
        </p:nvSpPr>
        <p:spPr>
          <a:xfrm>
            <a:off x="1448391" y="4015706"/>
            <a:ext cx="4002513" cy="329421"/>
          </a:xfrm>
          <a:prstGeom prst="rect">
            <a:avLst/>
          </a:prstGeom>
          <a:noFill/>
        </p:spPr>
        <p:txBody>
          <a:bodyPr wrap="square" rtlCol="0">
            <a:spAutoFit/>
          </a:bodyPr>
          <a:lstStyle/>
          <a:p>
            <a:pPr algn="ctr" defTabSz="913873">
              <a:defRPr/>
            </a:pPr>
            <a:r>
              <a:rPr lang="en-US" sz="1498" kern="0">
                <a:gradFill>
                  <a:gsLst>
                    <a:gs pos="1250">
                      <a:srgbClr val="353535"/>
                    </a:gs>
                    <a:gs pos="100000">
                      <a:srgbClr val="353535"/>
                    </a:gs>
                  </a:gsLst>
                  <a:lin ang="5400000" scaled="0"/>
                </a:gradFill>
                <a:latin typeface="Segoe UI"/>
              </a:rPr>
              <a:t>Which packages should be on my </a:t>
            </a:r>
            <a:r>
              <a:rPr lang="en-US" sz="1498" b="1" kern="0">
                <a:gradFill>
                  <a:gsLst>
                    <a:gs pos="1250">
                      <a:srgbClr val="353535"/>
                    </a:gs>
                    <a:gs pos="100000">
                      <a:srgbClr val="353535"/>
                    </a:gs>
                  </a:gsLst>
                  <a:lin ang="5400000" scaled="0"/>
                </a:gradFill>
                <a:latin typeface="Segoe UI"/>
              </a:rPr>
              <a:t>server</a:t>
            </a:r>
            <a:r>
              <a:rPr lang="en-US" sz="1498"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xmlns="" id="{38A3AADE-CFC2-43EB-83DE-C2201929E8B5}"/>
              </a:ext>
            </a:extLst>
          </p:cNvPr>
          <p:cNvSpPr txBox="1"/>
          <p:nvPr/>
        </p:nvSpPr>
        <p:spPr>
          <a:xfrm>
            <a:off x="4283357" y="927986"/>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do I need?</a:t>
            </a:r>
          </a:p>
        </p:txBody>
      </p:sp>
      <p:sp>
        <p:nvSpPr>
          <p:cNvPr id="149" name="TextBox 148">
            <a:extLst>
              <a:ext uri="{FF2B5EF4-FFF2-40B4-BE49-F238E27FC236}">
                <a16:creationId xmlns:a16="http://schemas.microsoft.com/office/drawing/2014/main" xmlns="" id="{5E934033-4FA6-4CEB-B07F-0E940257269D}"/>
              </a:ext>
            </a:extLst>
          </p:cNvPr>
          <p:cNvSpPr txBox="1"/>
          <p:nvPr/>
        </p:nvSpPr>
        <p:spPr>
          <a:xfrm>
            <a:off x="4542313" y="553457"/>
            <a:ext cx="3344839"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 utilization?</a:t>
            </a:r>
          </a:p>
        </p:txBody>
      </p:sp>
      <p:sp>
        <p:nvSpPr>
          <p:cNvPr id="150" name="TextBox 149">
            <a:extLst>
              <a:ext uri="{FF2B5EF4-FFF2-40B4-BE49-F238E27FC236}">
                <a16:creationId xmlns:a16="http://schemas.microsoft.com/office/drawing/2014/main" xmlns="" id="{C0F85953-5B53-4A0F-B9A9-B5D0FAF01A29}"/>
              </a:ext>
            </a:extLst>
          </p:cNvPr>
          <p:cNvSpPr txBox="1"/>
          <p:nvPr/>
        </p:nvSpPr>
        <p:spPr>
          <a:xfrm>
            <a:off x="3364765" y="178928"/>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51" name="TextBox 150">
            <a:extLst>
              <a:ext uri="{FF2B5EF4-FFF2-40B4-BE49-F238E27FC236}">
                <a16:creationId xmlns:a16="http://schemas.microsoft.com/office/drawing/2014/main" xmlns="" id="{8B8E1811-0910-4BE6-A34C-1EB6C3763202}"/>
              </a:ext>
            </a:extLst>
          </p:cNvPr>
          <p:cNvSpPr txBox="1"/>
          <p:nvPr/>
        </p:nvSpPr>
        <p:spPr>
          <a:xfrm>
            <a:off x="5067949" y="1302516"/>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152" name="TextBox 151">
            <a:extLst>
              <a:ext uri="{FF2B5EF4-FFF2-40B4-BE49-F238E27FC236}">
                <a16:creationId xmlns:a16="http://schemas.microsoft.com/office/drawing/2014/main" xmlns="" id="{8FF408DB-43B6-43F3-B511-0A64F4F8D39F}"/>
              </a:ext>
            </a:extLst>
          </p:cNvPr>
          <p:cNvSpPr txBox="1"/>
          <p:nvPr/>
        </p:nvSpPr>
        <p:spPr>
          <a:xfrm>
            <a:off x="7738982" y="3619182"/>
            <a:ext cx="2532264"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b="1">
                <a:gradFill>
                  <a:gsLst>
                    <a:gs pos="1250">
                      <a:srgbClr val="353535"/>
                    </a:gs>
                    <a:gs pos="100000">
                      <a:srgbClr val="353535"/>
                    </a:gs>
                  </a:gsLst>
                  <a:lin ang="5400000" scaled="0"/>
                </a:gradFill>
              </a:rPr>
              <a:t>Which OS </a:t>
            </a:r>
            <a:r>
              <a:rPr lang="en-US" sz="1498">
                <a:gradFill>
                  <a:gsLst>
                    <a:gs pos="1250">
                      <a:srgbClr val="353535"/>
                    </a:gs>
                    <a:gs pos="100000">
                      <a:srgbClr val="353535"/>
                    </a:gs>
                  </a:gsLst>
                  <a:lin ang="5400000" scaled="0"/>
                </a:gradFill>
              </a:rPr>
              <a:t>should I use?</a:t>
            </a:r>
          </a:p>
        </p:txBody>
      </p:sp>
      <p:sp>
        <p:nvSpPr>
          <p:cNvPr id="153" name="TextBox 152">
            <a:extLst>
              <a:ext uri="{FF2B5EF4-FFF2-40B4-BE49-F238E27FC236}">
                <a16:creationId xmlns:a16="http://schemas.microsoft.com/office/drawing/2014/main" xmlns="" id="{C7C964EC-E014-40C1-944C-FCECAE824ECF}"/>
              </a:ext>
            </a:extLst>
          </p:cNvPr>
          <p:cNvSpPr txBox="1"/>
          <p:nvPr/>
        </p:nvSpPr>
        <p:spPr>
          <a:xfrm>
            <a:off x="6533502" y="3222659"/>
            <a:ext cx="4943222"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How do I </a:t>
            </a:r>
            <a:r>
              <a:rPr lang="en-US" sz="1498" b="1">
                <a:gradFill>
                  <a:gsLst>
                    <a:gs pos="1250">
                      <a:srgbClr val="353535"/>
                    </a:gs>
                    <a:gs pos="100000">
                      <a:srgbClr val="353535"/>
                    </a:gs>
                  </a:gsLst>
                  <a:lin ang="5400000" scaled="0"/>
                </a:gradFill>
              </a:rPr>
              <a:t>deploy</a:t>
            </a:r>
            <a:r>
              <a:rPr lang="en-US" sz="1498">
                <a:gradFill>
                  <a:gsLst>
                    <a:gs pos="1250">
                      <a:srgbClr val="353535"/>
                    </a:gs>
                    <a:gs pos="100000">
                      <a:srgbClr val="353535"/>
                    </a:gs>
                  </a:gsLst>
                  <a:lin ang="5400000" scaled="0"/>
                </a:gradFill>
              </a:rPr>
              <a:t> new </a:t>
            </a:r>
            <a:r>
              <a:rPr lang="en-US" sz="1498" b="1">
                <a:gradFill>
                  <a:gsLst>
                    <a:gs pos="1250">
                      <a:srgbClr val="353535"/>
                    </a:gs>
                    <a:gs pos="100000">
                      <a:srgbClr val="353535"/>
                    </a:gs>
                  </a:gsLst>
                  <a:lin ang="5400000" scaled="0"/>
                </a:gradFill>
              </a:rPr>
              <a:t>code</a:t>
            </a:r>
            <a:r>
              <a:rPr lang="en-US" sz="1498">
                <a:gradFill>
                  <a:gsLst>
                    <a:gs pos="1250">
                      <a:srgbClr val="353535"/>
                    </a:gs>
                    <a:gs pos="100000">
                      <a:srgbClr val="353535"/>
                    </a:gs>
                  </a:gsLst>
                  <a:lin ang="5400000" scaled="0"/>
                </a:gradFill>
              </a:rPr>
              <a:t> to my </a:t>
            </a:r>
            <a:r>
              <a:rPr lang="en-US" sz="1498" b="1">
                <a:gradFill>
                  <a:gsLst>
                    <a:gs pos="1250">
                      <a:srgbClr val="353535"/>
                    </a:gs>
                    <a:gs pos="100000">
                      <a:srgbClr val="353535"/>
                    </a:gs>
                  </a:gsLst>
                  <a:lin ang="5400000" scaled="0"/>
                </a:gradFill>
              </a:rPr>
              <a:t>server</a:t>
            </a:r>
            <a:r>
              <a:rPr lang="en-US" sz="1498">
                <a:gradFill>
                  <a:gsLst>
                    <a:gs pos="1250">
                      <a:srgbClr val="353535"/>
                    </a:gs>
                    <a:gs pos="100000">
                      <a:srgbClr val="353535"/>
                    </a:gs>
                  </a:gsLst>
                  <a:lin ang="5400000" scaled="0"/>
                </a:gradFill>
              </a:rPr>
              <a:t>?</a:t>
            </a:r>
          </a:p>
        </p:txBody>
      </p:sp>
      <p:sp>
        <p:nvSpPr>
          <p:cNvPr id="154" name="TextBox 153">
            <a:extLst>
              <a:ext uri="{FF2B5EF4-FFF2-40B4-BE49-F238E27FC236}">
                <a16:creationId xmlns:a16="http://schemas.microsoft.com/office/drawing/2014/main" xmlns="" id="{B1C8ECD1-61F6-4199-A0A4-56815FE45991}"/>
              </a:ext>
            </a:extLst>
          </p:cNvPr>
          <p:cNvSpPr txBox="1"/>
          <p:nvPr/>
        </p:nvSpPr>
        <p:spPr>
          <a:xfrm>
            <a:off x="6917238" y="4015706"/>
            <a:ext cx="4175749" cy="32942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873">
              <a:defRPr/>
            </a:pPr>
            <a:r>
              <a:rPr lang="en-US" sz="1498">
                <a:gradFill>
                  <a:gsLst>
                    <a:gs pos="1250">
                      <a:srgbClr val="353535"/>
                    </a:gs>
                    <a:gs pos="100000">
                      <a:srgbClr val="353535"/>
                    </a:gs>
                  </a:gsLst>
                  <a:lin ang="5400000" scaled="0"/>
                </a:gradFill>
              </a:rPr>
              <a:t>Who </a:t>
            </a:r>
            <a:r>
              <a:rPr lang="en-US" sz="1498" b="1">
                <a:gradFill>
                  <a:gsLst>
                    <a:gs pos="1250">
                      <a:srgbClr val="353535"/>
                    </a:gs>
                    <a:gs pos="100000">
                      <a:srgbClr val="353535"/>
                    </a:gs>
                  </a:gsLst>
                  <a:lin ang="5400000" scaled="0"/>
                </a:gradFill>
              </a:rPr>
              <a:t>monitors</a:t>
            </a:r>
            <a:r>
              <a:rPr lang="en-US" sz="1498">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xmlns="" id="{0B1354B0-D4DF-4AA5-AA8A-878EFCABCE5B}"/>
              </a:ext>
            </a:extLst>
          </p:cNvPr>
          <p:cNvGrpSpPr/>
          <p:nvPr/>
        </p:nvGrpSpPr>
        <p:grpSpPr>
          <a:xfrm>
            <a:off x="5548092" y="4203026"/>
            <a:ext cx="1340292" cy="1340292"/>
            <a:chOff x="5547902" y="4202399"/>
            <a:chExt cx="1340672" cy="1340672"/>
          </a:xfrm>
        </p:grpSpPr>
        <p:sp>
          <p:nvSpPr>
            <p:cNvPr id="156" name="Oval 155">
              <a:extLst>
                <a:ext uri="{FF2B5EF4-FFF2-40B4-BE49-F238E27FC236}">
                  <a16:creationId xmlns:a16="http://schemas.microsoft.com/office/drawing/2014/main" xmlns=""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xmlns=""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xmlns=""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xmlns=""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6">
                  <a:extLst>
                    <a:ext uri="{FF2B5EF4-FFF2-40B4-BE49-F238E27FC236}">
                      <a16:creationId xmlns:a16="http://schemas.microsoft.com/office/drawing/2014/main" xmlns=""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Rectangle 7">
                  <a:extLst>
                    <a:ext uri="{FF2B5EF4-FFF2-40B4-BE49-F238E27FC236}">
                      <a16:creationId xmlns:a16="http://schemas.microsoft.com/office/drawing/2014/main" xmlns=""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Rectangle 8">
                  <a:extLst>
                    <a:ext uri="{FF2B5EF4-FFF2-40B4-BE49-F238E27FC236}">
                      <a16:creationId xmlns:a16="http://schemas.microsoft.com/office/drawing/2014/main" xmlns=""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9">
                  <a:extLst>
                    <a:ext uri="{FF2B5EF4-FFF2-40B4-BE49-F238E27FC236}">
                      <a16:creationId xmlns:a16="http://schemas.microsoft.com/office/drawing/2014/main" xmlns=""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1" name="Rectangle 10">
                  <a:extLst>
                    <a:ext uri="{FF2B5EF4-FFF2-40B4-BE49-F238E27FC236}">
                      <a16:creationId xmlns:a16="http://schemas.microsoft.com/office/drawing/2014/main" xmlns=""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2" name="Rectangle 11">
                  <a:extLst>
                    <a:ext uri="{FF2B5EF4-FFF2-40B4-BE49-F238E27FC236}">
                      <a16:creationId xmlns:a16="http://schemas.microsoft.com/office/drawing/2014/main" xmlns=""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2">
                  <a:extLst>
                    <a:ext uri="{FF2B5EF4-FFF2-40B4-BE49-F238E27FC236}">
                      <a16:creationId xmlns:a16="http://schemas.microsoft.com/office/drawing/2014/main" xmlns=""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3">
                  <a:extLst>
                    <a:ext uri="{FF2B5EF4-FFF2-40B4-BE49-F238E27FC236}">
                      <a16:creationId xmlns:a16="http://schemas.microsoft.com/office/drawing/2014/main" xmlns=""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9" name="Group 158">
                <a:extLst>
                  <a:ext uri="{FF2B5EF4-FFF2-40B4-BE49-F238E27FC236}">
                    <a16:creationId xmlns:a16="http://schemas.microsoft.com/office/drawing/2014/main" xmlns=""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xmlns=""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2" name="Freeform 6">
                  <a:extLst>
                    <a:ext uri="{FF2B5EF4-FFF2-40B4-BE49-F238E27FC236}">
                      <a16:creationId xmlns:a16="http://schemas.microsoft.com/office/drawing/2014/main" xmlns=""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7">
                  <a:extLst>
                    <a:ext uri="{FF2B5EF4-FFF2-40B4-BE49-F238E27FC236}">
                      <a16:creationId xmlns:a16="http://schemas.microsoft.com/office/drawing/2014/main" xmlns=""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8">
                  <a:extLst>
                    <a:ext uri="{FF2B5EF4-FFF2-40B4-BE49-F238E27FC236}">
                      <a16:creationId xmlns:a16="http://schemas.microsoft.com/office/drawing/2014/main" xmlns=""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9">
                  <a:extLst>
                    <a:ext uri="{FF2B5EF4-FFF2-40B4-BE49-F238E27FC236}">
                      <a16:creationId xmlns:a16="http://schemas.microsoft.com/office/drawing/2014/main" xmlns=""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xmlns=""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xmlns="" id="{7C0EBAA9-C068-4822-906A-695BBB847FDB}"/>
              </a:ext>
            </a:extLst>
          </p:cNvPr>
          <p:cNvGrpSpPr/>
          <p:nvPr/>
        </p:nvGrpSpPr>
        <p:grpSpPr>
          <a:xfrm>
            <a:off x="5548092" y="1722779"/>
            <a:ext cx="1340292" cy="1340292"/>
            <a:chOff x="5547902" y="2127586"/>
            <a:chExt cx="1340672" cy="1340672"/>
          </a:xfrm>
        </p:grpSpPr>
        <p:sp>
          <p:nvSpPr>
            <p:cNvPr id="176" name="Oval 175">
              <a:extLst>
                <a:ext uri="{FF2B5EF4-FFF2-40B4-BE49-F238E27FC236}">
                  <a16:creationId xmlns:a16="http://schemas.microsoft.com/office/drawing/2014/main" xmlns=""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xmlns=""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xmlns=""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79" name="Freeform 18">
                <a:extLst>
                  <a:ext uri="{FF2B5EF4-FFF2-40B4-BE49-F238E27FC236}">
                    <a16:creationId xmlns:a16="http://schemas.microsoft.com/office/drawing/2014/main" xmlns=""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0" name="Line 19">
                <a:extLst>
                  <a:ext uri="{FF2B5EF4-FFF2-40B4-BE49-F238E27FC236}">
                    <a16:creationId xmlns:a16="http://schemas.microsoft.com/office/drawing/2014/main" xmlns=""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1" name="Freeform 20">
                <a:extLst>
                  <a:ext uri="{FF2B5EF4-FFF2-40B4-BE49-F238E27FC236}">
                    <a16:creationId xmlns:a16="http://schemas.microsoft.com/office/drawing/2014/main" xmlns=""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2" name="Freeform 21">
                <a:extLst>
                  <a:ext uri="{FF2B5EF4-FFF2-40B4-BE49-F238E27FC236}">
                    <a16:creationId xmlns:a16="http://schemas.microsoft.com/office/drawing/2014/main" xmlns=""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3" name="Line 22">
                <a:extLst>
                  <a:ext uri="{FF2B5EF4-FFF2-40B4-BE49-F238E27FC236}">
                    <a16:creationId xmlns:a16="http://schemas.microsoft.com/office/drawing/2014/main" xmlns=""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4" name="Freeform 23">
                <a:extLst>
                  <a:ext uri="{FF2B5EF4-FFF2-40B4-BE49-F238E27FC236}">
                    <a16:creationId xmlns:a16="http://schemas.microsoft.com/office/drawing/2014/main" xmlns=""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5" name="Freeform 24">
                <a:extLst>
                  <a:ext uri="{FF2B5EF4-FFF2-40B4-BE49-F238E27FC236}">
                    <a16:creationId xmlns:a16="http://schemas.microsoft.com/office/drawing/2014/main" xmlns=""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6" name="Freeform 25">
                <a:extLst>
                  <a:ext uri="{FF2B5EF4-FFF2-40B4-BE49-F238E27FC236}">
                    <a16:creationId xmlns:a16="http://schemas.microsoft.com/office/drawing/2014/main" xmlns=""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7" name="Line 26">
                <a:extLst>
                  <a:ext uri="{FF2B5EF4-FFF2-40B4-BE49-F238E27FC236}">
                    <a16:creationId xmlns:a16="http://schemas.microsoft.com/office/drawing/2014/main" xmlns=""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8" name="Freeform 27">
                <a:extLst>
                  <a:ext uri="{FF2B5EF4-FFF2-40B4-BE49-F238E27FC236}">
                    <a16:creationId xmlns:a16="http://schemas.microsoft.com/office/drawing/2014/main" xmlns=""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89" name="Freeform 28">
                <a:extLst>
                  <a:ext uri="{FF2B5EF4-FFF2-40B4-BE49-F238E27FC236}">
                    <a16:creationId xmlns:a16="http://schemas.microsoft.com/office/drawing/2014/main" xmlns=""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xmlns="" id="{1CD5BCC7-C85B-44FB-A2B5-8B03B10A4F47}"/>
              </a:ext>
            </a:extLst>
          </p:cNvPr>
          <p:cNvGrpSpPr/>
          <p:nvPr/>
        </p:nvGrpSpPr>
        <p:grpSpPr>
          <a:xfrm>
            <a:off x="2776127" y="1722779"/>
            <a:ext cx="1340292" cy="1340292"/>
            <a:chOff x="2775150" y="2127586"/>
            <a:chExt cx="1340672" cy="1340672"/>
          </a:xfrm>
        </p:grpSpPr>
        <p:sp>
          <p:nvSpPr>
            <p:cNvPr id="191" name="Oval 190">
              <a:extLst>
                <a:ext uri="{FF2B5EF4-FFF2-40B4-BE49-F238E27FC236}">
                  <a16:creationId xmlns:a16="http://schemas.microsoft.com/office/drawing/2014/main" xmlns=""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xmlns=""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3" name="Group 192">
            <a:extLst>
              <a:ext uri="{FF2B5EF4-FFF2-40B4-BE49-F238E27FC236}">
                <a16:creationId xmlns:a16="http://schemas.microsoft.com/office/drawing/2014/main" xmlns="" id="{B42BAE1F-97B2-4117-A536-18FA657F389D}"/>
              </a:ext>
            </a:extLst>
          </p:cNvPr>
          <p:cNvGrpSpPr/>
          <p:nvPr/>
        </p:nvGrpSpPr>
        <p:grpSpPr>
          <a:xfrm>
            <a:off x="8320057" y="1722779"/>
            <a:ext cx="1340292" cy="1340292"/>
            <a:chOff x="8320652" y="2127586"/>
            <a:chExt cx="1340672" cy="1340672"/>
          </a:xfrm>
        </p:grpSpPr>
        <p:sp>
          <p:nvSpPr>
            <p:cNvPr id="194" name="Oval 193">
              <a:extLst>
                <a:ext uri="{FF2B5EF4-FFF2-40B4-BE49-F238E27FC236}">
                  <a16:creationId xmlns:a16="http://schemas.microsoft.com/office/drawing/2014/main" xmlns=""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xmlns=""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xmlns=""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Rectangle 10">
                <a:extLst>
                  <a:ext uri="{FF2B5EF4-FFF2-40B4-BE49-F238E27FC236}">
                    <a16:creationId xmlns:a16="http://schemas.microsoft.com/office/drawing/2014/main" xmlns=""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Line 11">
                <a:extLst>
                  <a:ext uri="{FF2B5EF4-FFF2-40B4-BE49-F238E27FC236}">
                    <a16:creationId xmlns:a16="http://schemas.microsoft.com/office/drawing/2014/main" xmlns=""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Freeform 12">
                <a:extLst>
                  <a:ext uri="{FF2B5EF4-FFF2-40B4-BE49-F238E27FC236}">
                    <a16:creationId xmlns:a16="http://schemas.microsoft.com/office/drawing/2014/main" xmlns=""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Freeform 13">
                <a:extLst>
                  <a:ext uri="{FF2B5EF4-FFF2-40B4-BE49-F238E27FC236}">
                    <a16:creationId xmlns:a16="http://schemas.microsoft.com/office/drawing/2014/main" xmlns=""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xmlns="" id="{97B8B613-F57D-4D95-A063-0B7062837798}"/>
              </a:ext>
            </a:extLst>
          </p:cNvPr>
          <p:cNvCxnSpPr>
            <a:cxnSpLocks/>
          </p:cNvCxnSpPr>
          <p:nvPr/>
        </p:nvCxnSpPr>
        <p:spPr>
          <a:xfrm>
            <a:off x="4228653"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xmlns="" id="{73CD8E75-0582-40B8-89F8-5FE3AD200767}"/>
              </a:ext>
            </a:extLst>
          </p:cNvPr>
          <p:cNvCxnSpPr>
            <a:cxnSpLocks/>
          </p:cNvCxnSpPr>
          <p:nvPr/>
        </p:nvCxnSpPr>
        <p:spPr>
          <a:xfrm flipH="1">
            <a:off x="7000618" y="2367936"/>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xmlns="" id="{0EE4F724-AA70-4374-A69F-29F60EDF98D9}"/>
              </a:ext>
            </a:extLst>
          </p:cNvPr>
          <p:cNvCxnSpPr>
            <a:cxnSpLocks/>
          </p:cNvCxnSpPr>
          <p:nvPr/>
        </p:nvCxnSpPr>
        <p:spPr>
          <a:xfrm>
            <a:off x="6213407" y="3160383"/>
            <a:ext cx="0" cy="940820"/>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xmlns="" id="{C2D57E37-1F0C-423E-B38A-BE0A28892030}"/>
              </a:ext>
            </a:extLst>
          </p:cNvPr>
          <p:cNvSpPr>
            <a:spLocks/>
          </p:cNvSpPr>
          <p:nvPr/>
        </p:nvSpPr>
        <p:spPr bwMode="auto">
          <a:xfrm flipH="1">
            <a:off x="6378757" y="5097217"/>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70" name="Title 1">
            <a:extLst>
              <a:ext uri="{FF2B5EF4-FFF2-40B4-BE49-F238E27FC236}">
                <a16:creationId xmlns:a16="http://schemas.microsoft.com/office/drawing/2014/main" xmlns="" id="{7F028B8A-BAB2-4949-ACD1-F4F3AC14D22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818701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84EBFDCF-CCEF-4C9E-96DA-E638A3759B4D}"/>
              </a:ext>
            </a:extLst>
          </p:cNvPr>
          <p:cNvCxnSpPr>
            <a:cxnSpLocks/>
          </p:cNvCxnSpPr>
          <p:nvPr/>
        </p:nvCxnSpPr>
        <p:spPr>
          <a:xfrm>
            <a:off x="-11678" y="6028080"/>
            <a:ext cx="605944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685" y="6014388"/>
            <a:ext cx="1270013"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dirty="0">
                <a:solidFill>
                  <a:srgbClr val="0070C0"/>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dirty="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88107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xmlns="" id="{FDAEEEA6-5AF6-41FC-A616-ED0B2C977966}"/>
              </a:ext>
            </a:extLst>
          </p:cNvPr>
          <p:cNvSpPr>
            <a:spLocks/>
          </p:cNvSpPr>
          <p:nvPr/>
        </p:nvSpPr>
        <p:spPr bwMode="auto">
          <a:xfrm>
            <a:off x="5256892" y="2438153"/>
            <a:ext cx="874195" cy="58622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90" name="Group 89">
            <a:extLst>
              <a:ext uri="{FF2B5EF4-FFF2-40B4-BE49-F238E27FC236}">
                <a16:creationId xmlns:a16="http://schemas.microsoft.com/office/drawing/2014/main" xmlns="" id="{0143D328-F81A-4D2A-9A77-13A43681F68D}"/>
              </a:ext>
            </a:extLst>
          </p:cNvPr>
          <p:cNvGrpSpPr/>
          <p:nvPr/>
        </p:nvGrpSpPr>
        <p:grpSpPr>
          <a:xfrm>
            <a:off x="5547779" y="1723095"/>
            <a:ext cx="1340292" cy="1340292"/>
            <a:chOff x="5547902" y="2127586"/>
            <a:chExt cx="1340672" cy="1340672"/>
          </a:xfrm>
        </p:grpSpPr>
        <p:sp>
          <p:nvSpPr>
            <p:cNvPr id="91" name="Oval 90">
              <a:extLst>
                <a:ext uri="{FF2B5EF4-FFF2-40B4-BE49-F238E27FC236}">
                  <a16:creationId xmlns:a16="http://schemas.microsoft.com/office/drawing/2014/main" xmlns=""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xmlns=""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xmlns=""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4" name="Freeform 18">
                <a:extLst>
                  <a:ext uri="{FF2B5EF4-FFF2-40B4-BE49-F238E27FC236}">
                    <a16:creationId xmlns:a16="http://schemas.microsoft.com/office/drawing/2014/main" xmlns=""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5" name="Line 19">
                <a:extLst>
                  <a:ext uri="{FF2B5EF4-FFF2-40B4-BE49-F238E27FC236}">
                    <a16:creationId xmlns:a16="http://schemas.microsoft.com/office/drawing/2014/main" xmlns=""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6" name="Freeform 20">
                <a:extLst>
                  <a:ext uri="{FF2B5EF4-FFF2-40B4-BE49-F238E27FC236}">
                    <a16:creationId xmlns:a16="http://schemas.microsoft.com/office/drawing/2014/main" xmlns=""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7" name="Freeform 21">
                <a:extLst>
                  <a:ext uri="{FF2B5EF4-FFF2-40B4-BE49-F238E27FC236}">
                    <a16:creationId xmlns:a16="http://schemas.microsoft.com/office/drawing/2014/main" xmlns=""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8" name="Line 22">
                <a:extLst>
                  <a:ext uri="{FF2B5EF4-FFF2-40B4-BE49-F238E27FC236}">
                    <a16:creationId xmlns:a16="http://schemas.microsoft.com/office/drawing/2014/main" xmlns=""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99" name="Freeform 23">
                <a:extLst>
                  <a:ext uri="{FF2B5EF4-FFF2-40B4-BE49-F238E27FC236}">
                    <a16:creationId xmlns:a16="http://schemas.microsoft.com/office/drawing/2014/main" xmlns=""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0" name="Freeform 24">
                <a:extLst>
                  <a:ext uri="{FF2B5EF4-FFF2-40B4-BE49-F238E27FC236}">
                    <a16:creationId xmlns:a16="http://schemas.microsoft.com/office/drawing/2014/main" xmlns=""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1" name="Freeform 25">
                <a:extLst>
                  <a:ext uri="{FF2B5EF4-FFF2-40B4-BE49-F238E27FC236}">
                    <a16:creationId xmlns:a16="http://schemas.microsoft.com/office/drawing/2014/main" xmlns=""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2" name="Line 26">
                <a:extLst>
                  <a:ext uri="{FF2B5EF4-FFF2-40B4-BE49-F238E27FC236}">
                    <a16:creationId xmlns:a16="http://schemas.microsoft.com/office/drawing/2014/main" xmlns=""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3" name="Freeform 27">
                <a:extLst>
                  <a:ext uri="{FF2B5EF4-FFF2-40B4-BE49-F238E27FC236}">
                    <a16:creationId xmlns:a16="http://schemas.microsoft.com/office/drawing/2014/main" xmlns=""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04" name="Freeform 28">
                <a:extLst>
                  <a:ext uri="{FF2B5EF4-FFF2-40B4-BE49-F238E27FC236}">
                    <a16:creationId xmlns:a16="http://schemas.microsoft.com/office/drawing/2014/main" xmlns=""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xmlns="" id="{078508C3-DCBB-4DAE-B2E4-415BA4CAEFF0}"/>
              </a:ext>
            </a:extLst>
          </p:cNvPr>
          <p:cNvGrpSpPr/>
          <p:nvPr/>
        </p:nvGrpSpPr>
        <p:grpSpPr>
          <a:xfrm>
            <a:off x="2775814" y="1723095"/>
            <a:ext cx="1340292" cy="1340292"/>
            <a:chOff x="2775150" y="2127586"/>
            <a:chExt cx="1340672" cy="1340672"/>
          </a:xfrm>
        </p:grpSpPr>
        <p:sp>
          <p:nvSpPr>
            <p:cNvPr id="106" name="Oval 105">
              <a:extLst>
                <a:ext uri="{FF2B5EF4-FFF2-40B4-BE49-F238E27FC236}">
                  <a16:creationId xmlns:a16="http://schemas.microsoft.com/office/drawing/2014/main" xmlns=""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xmlns=""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08" name="Group 107">
            <a:extLst>
              <a:ext uri="{FF2B5EF4-FFF2-40B4-BE49-F238E27FC236}">
                <a16:creationId xmlns:a16="http://schemas.microsoft.com/office/drawing/2014/main" xmlns="" id="{9BB9F61A-4D9A-450E-8DF8-D98BCB13E2FD}"/>
              </a:ext>
            </a:extLst>
          </p:cNvPr>
          <p:cNvGrpSpPr/>
          <p:nvPr/>
        </p:nvGrpSpPr>
        <p:grpSpPr>
          <a:xfrm>
            <a:off x="8319743" y="1723095"/>
            <a:ext cx="1340292" cy="1340292"/>
            <a:chOff x="8320652" y="2127586"/>
            <a:chExt cx="1340672" cy="1340672"/>
          </a:xfrm>
        </p:grpSpPr>
        <p:sp>
          <p:nvSpPr>
            <p:cNvPr id="109" name="Oval 108">
              <a:extLst>
                <a:ext uri="{FF2B5EF4-FFF2-40B4-BE49-F238E27FC236}">
                  <a16:creationId xmlns:a16="http://schemas.microsoft.com/office/drawing/2014/main" xmlns=""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xmlns=""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xmlns=""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2" name="Rectangle 10">
                <a:extLst>
                  <a:ext uri="{FF2B5EF4-FFF2-40B4-BE49-F238E27FC236}">
                    <a16:creationId xmlns:a16="http://schemas.microsoft.com/office/drawing/2014/main" xmlns=""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3" name="Line 11">
                <a:extLst>
                  <a:ext uri="{FF2B5EF4-FFF2-40B4-BE49-F238E27FC236}">
                    <a16:creationId xmlns:a16="http://schemas.microsoft.com/office/drawing/2014/main" xmlns=""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4" name="Freeform 12">
                <a:extLst>
                  <a:ext uri="{FF2B5EF4-FFF2-40B4-BE49-F238E27FC236}">
                    <a16:creationId xmlns:a16="http://schemas.microsoft.com/office/drawing/2014/main" xmlns=""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15" name="Freeform 13">
                <a:extLst>
                  <a:ext uri="{FF2B5EF4-FFF2-40B4-BE49-F238E27FC236}">
                    <a16:creationId xmlns:a16="http://schemas.microsoft.com/office/drawing/2014/main" xmlns=""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xmlns="" id="{221A7774-6F4A-4B0F-B38A-F1EEA9C44CB9}"/>
              </a:ext>
            </a:extLst>
          </p:cNvPr>
          <p:cNvCxnSpPr>
            <a:cxnSpLocks/>
          </p:cNvCxnSpPr>
          <p:nvPr/>
        </p:nvCxnSpPr>
        <p:spPr>
          <a:xfrm>
            <a:off x="4228340" y="2368252"/>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xmlns="" id="{C03ED660-3948-4347-8C57-797499DF5643}"/>
              </a:ext>
            </a:extLst>
          </p:cNvPr>
          <p:cNvCxnSpPr>
            <a:cxnSpLocks/>
          </p:cNvCxnSpPr>
          <p:nvPr/>
        </p:nvCxnSpPr>
        <p:spPr>
          <a:xfrm flipH="1">
            <a:off x="7000305" y="2368252"/>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xmlns="" id="{597CA007-C7D1-4087-81BC-C2A897A42EF8}"/>
              </a:ext>
            </a:extLst>
          </p:cNvPr>
          <p:cNvSpPr>
            <a:spLocks/>
          </p:cNvSpPr>
          <p:nvPr/>
        </p:nvSpPr>
        <p:spPr bwMode="auto">
          <a:xfrm flipH="1">
            <a:off x="6522640" y="1813949"/>
            <a:ext cx="614249" cy="4119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sp>
        <p:nvSpPr>
          <p:cNvPr id="119" name="TextBox 118">
            <a:extLst>
              <a:ext uri="{FF2B5EF4-FFF2-40B4-BE49-F238E27FC236}">
                <a16:creationId xmlns:a16="http://schemas.microsoft.com/office/drawing/2014/main" xmlns="" id="{F0BAF0D5-3650-4CE4-B539-F1CC7328CC54}"/>
              </a:ext>
            </a:extLst>
          </p:cNvPr>
          <p:cNvSpPr txBox="1"/>
          <p:nvPr/>
        </p:nvSpPr>
        <p:spPr>
          <a:xfrm>
            <a:off x="4283043" y="928302"/>
            <a:ext cx="3862752"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many </a:t>
            </a:r>
            <a:r>
              <a:rPr lang="en-US" sz="1498" b="1">
                <a:gradFill>
                  <a:gsLst>
                    <a:gs pos="1250">
                      <a:srgbClr val="353535"/>
                    </a:gs>
                    <a:gs pos="100000">
                      <a:srgbClr val="353535"/>
                    </a:gs>
                  </a:gsLst>
                  <a:lin ang="5400000" scaled="0"/>
                </a:gradFill>
              </a:rPr>
              <a:t>“servers” </a:t>
            </a:r>
            <a:r>
              <a:rPr lang="en-US" sz="1498">
                <a:gradFill>
                  <a:gsLst>
                    <a:gs pos="1250">
                      <a:srgbClr val="353535"/>
                    </a:gs>
                    <a:gs pos="100000">
                      <a:srgbClr val="353535"/>
                    </a:gs>
                  </a:gsLst>
                  <a:lin ang="5400000" scaled="0"/>
                </a:gradFill>
              </a:rPr>
              <a:t>do I need?</a:t>
            </a:r>
          </a:p>
        </p:txBody>
      </p:sp>
      <p:sp>
        <p:nvSpPr>
          <p:cNvPr id="120" name="TextBox 119">
            <a:extLst>
              <a:ext uri="{FF2B5EF4-FFF2-40B4-BE49-F238E27FC236}">
                <a16:creationId xmlns:a16="http://schemas.microsoft.com/office/drawing/2014/main" xmlns="" id="{748CD300-DDC9-4119-9016-50D61794578E}"/>
              </a:ext>
            </a:extLst>
          </p:cNvPr>
          <p:cNvSpPr txBox="1"/>
          <p:nvPr/>
        </p:nvSpPr>
        <p:spPr>
          <a:xfrm>
            <a:off x="4269773" y="553773"/>
            <a:ext cx="4094945"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increase</a:t>
            </a:r>
            <a:r>
              <a:rPr lang="en-US" sz="1498" b="1">
                <a:gradFill>
                  <a:gsLst>
                    <a:gs pos="1250">
                      <a:srgbClr val="353535"/>
                    </a:gs>
                    <a:gs pos="100000">
                      <a:srgbClr val="353535"/>
                    </a:gs>
                  </a:gsLst>
                  <a:lin ang="5400000" scaled="0"/>
                </a:gradFill>
              </a:rPr>
              <a:t> “server”</a:t>
            </a:r>
            <a:r>
              <a:rPr lang="en-US" sz="1498">
                <a:gradFill>
                  <a:gsLst>
                    <a:gs pos="1250">
                      <a:srgbClr val="353535"/>
                    </a:gs>
                    <a:gs pos="100000">
                      <a:srgbClr val="353535"/>
                    </a:gs>
                  </a:gsLst>
                  <a:lin ang="5400000" scaled="0"/>
                </a:gradFill>
              </a:rPr>
              <a:t> utilization?</a:t>
            </a:r>
          </a:p>
        </p:txBody>
      </p:sp>
      <p:sp>
        <p:nvSpPr>
          <p:cNvPr id="121" name="TextBox 120">
            <a:extLst>
              <a:ext uri="{FF2B5EF4-FFF2-40B4-BE49-F238E27FC236}">
                <a16:creationId xmlns:a16="http://schemas.microsoft.com/office/drawing/2014/main" xmlns="" id="{B27BA939-472B-45D9-8290-34BBCA5C3672}"/>
              </a:ext>
            </a:extLst>
          </p:cNvPr>
          <p:cNvSpPr txBox="1"/>
          <p:nvPr/>
        </p:nvSpPr>
        <p:spPr>
          <a:xfrm>
            <a:off x="3364451" y="179245"/>
            <a:ext cx="5699936" cy="32942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What is the right </a:t>
            </a:r>
            <a:r>
              <a:rPr lang="en-US" sz="1498" b="1">
                <a:gradFill>
                  <a:gsLst>
                    <a:gs pos="1250">
                      <a:srgbClr val="353535"/>
                    </a:gs>
                    <a:gs pos="100000">
                      <a:srgbClr val="353535"/>
                    </a:gs>
                  </a:gsLst>
                  <a:lin ang="5400000" scaled="0"/>
                </a:gradFill>
              </a:rPr>
              <a:t>size</a:t>
            </a:r>
            <a:r>
              <a:rPr lang="en-US" sz="1498">
                <a:gradFill>
                  <a:gsLst>
                    <a:gs pos="1250">
                      <a:srgbClr val="353535"/>
                    </a:gs>
                    <a:gs pos="100000">
                      <a:srgbClr val="353535"/>
                    </a:gs>
                  </a:gsLst>
                  <a:lin ang="5400000" scaled="0"/>
                </a:gradFill>
              </a:rPr>
              <a:t> of </a:t>
            </a:r>
            <a:r>
              <a:rPr lang="en-US" sz="1498" b="1">
                <a:gradFill>
                  <a:gsLst>
                    <a:gs pos="1250">
                      <a:srgbClr val="353535"/>
                    </a:gs>
                    <a:gs pos="100000">
                      <a:srgbClr val="353535"/>
                    </a:gs>
                  </a:gsLst>
                  <a:lin ang="5400000" scaled="0"/>
                </a:gradFill>
              </a:rPr>
              <a:t>“servers”</a:t>
            </a:r>
            <a:r>
              <a:rPr lang="en-US" sz="1498">
                <a:gradFill>
                  <a:gsLst>
                    <a:gs pos="1250">
                      <a:srgbClr val="353535"/>
                    </a:gs>
                    <a:gs pos="100000">
                      <a:srgbClr val="353535"/>
                    </a:gs>
                  </a:gsLst>
                  <a:lin ang="5400000" scaled="0"/>
                </a:gradFill>
              </a:rPr>
              <a:t> for my business needs?</a:t>
            </a:r>
          </a:p>
        </p:txBody>
      </p:sp>
      <p:sp>
        <p:nvSpPr>
          <p:cNvPr id="122" name="TextBox 121">
            <a:extLst>
              <a:ext uri="{FF2B5EF4-FFF2-40B4-BE49-F238E27FC236}">
                <a16:creationId xmlns:a16="http://schemas.microsoft.com/office/drawing/2014/main" xmlns="" id="{5E4803FE-0CF2-40ED-A9DC-FD3E91D8416D}"/>
              </a:ext>
            </a:extLst>
          </p:cNvPr>
          <p:cNvSpPr txBox="1"/>
          <p:nvPr/>
        </p:nvSpPr>
        <p:spPr>
          <a:xfrm>
            <a:off x="5067636" y="1302832"/>
            <a:ext cx="2293567" cy="3228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1498">
                <a:gradFill>
                  <a:gsLst>
                    <a:gs pos="1250">
                      <a:srgbClr val="353535"/>
                    </a:gs>
                    <a:gs pos="100000">
                      <a:srgbClr val="353535"/>
                    </a:gs>
                  </a:gsLst>
                  <a:lin ang="5400000" scaled="0"/>
                </a:gradFill>
              </a:rPr>
              <a:t>How can I </a:t>
            </a:r>
            <a:r>
              <a:rPr lang="en-US" sz="1498" b="1">
                <a:gradFill>
                  <a:gsLst>
                    <a:gs pos="1250">
                      <a:srgbClr val="353535"/>
                    </a:gs>
                    <a:gs pos="100000">
                      <a:srgbClr val="353535"/>
                    </a:gs>
                  </a:gsLst>
                  <a:lin ang="5400000" scaled="0"/>
                </a:gradFill>
              </a:rPr>
              <a:t>scale</a:t>
            </a:r>
            <a:r>
              <a:rPr lang="en-US" sz="1498">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xmlns="" id="{DFFB1F06-F7ED-4FC9-B8DD-821790D92BC1}"/>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508759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0220C7E6-7B52-4BB4-9542-95243A52A5E5}"/>
              </a:ext>
            </a:extLst>
          </p:cNvPr>
          <p:cNvCxnSpPr>
            <a:cxnSpLocks/>
          </p:cNvCxnSpPr>
          <p:nvPr/>
        </p:nvCxnSpPr>
        <p:spPr>
          <a:xfrm>
            <a:off x="-11678" y="6028080"/>
            <a:ext cx="88107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262" y="6014388"/>
            <a:ext cx="1032761"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dirty="0">
                <a:solidFill>
                  <a:srgbClr val="E7E6E6">
                    <a:lumMod val="75000"/>
                  </a:srgbClr>
                </a:solidFill>
                <a:latin typeface="Segoe UI"/>
              </a:rPr>
              <a:t>PaaS</a:t>
            </a:r>
          </a:p>
        </p:txBody>
      </p:sp>
      <p:sp>
        <p:nvSpPr>
          <p:cNvPr id="28" name="TextBox 27"/>
          <p:cNvSpPr txBox="1"/>
          <p:nvPr/>
        </p:nvSpPr>
        <p:spPr>
          <a:xfrm>
            <a:off x="5034357" y="6014388"/>
            <a:ext cx="939598"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a:solidFill>
                  <a:srgbClr val="E7E6E6">
                    <a:lumMod val="75000"/>
                  </a:srgbClr>
                </a:solidFill>
                <a:latin typeface="Segoe UI"/>
              </a:rPr>
              <a:t>IaaS</a:t>
            </a:r>
          </a:p>
        </p:txBody>
      </p:sp>
      <p:sp>
        <p:nvSpPr>
          <p:cNvPr id="27" name="TextBox 26"/>
          <p:cNvSpPr txBox="1"/>
          <p:nvPr/>
        </p:nvSpPr>
        <p:spPr>
          <a:xfrm>
            <a:off x="255522" y="6014388"/>
            <a:ext cx="2134383" cy="634260"/>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2400" kern="0" dirty="0">
                <a:solidFill>
                  <a:srgbClr val="E7E6E6">
                    <a:lumMod val="75000"/>
                  </a:srgbClr>
                </a:solidFill>
                <a:latin typeface="Segoe UI"/>
              </a:rPr>
              <a:t>On-Premises</a:t>
            </a:r>
          </a:p>
        </p:txBody>
      </p:sp>
      <p:cxnSp>
        <p:nvCxnSpPr>
          <p:cNvPr id="11" name="Straight Arrow Connector 10"/>
          <p:cNvCxnSpPr>
            <a:cxnSpLocks/>
          </p:cNvCxnSpPr>
          <p:nvPr/>
        </p:nvCxnSpPr>
        <p:spPr>
          <a:xfrm>
            <a:off x="-11678" y="6028080"/>
            <a:ext cx="119893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259"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746"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3234" y="5940184"/>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xmlns="" id="{FD82D69E-B73B-4B7D-B1A5-A3E895CAB4A1}"/>
              </a:ext>
            </a:extLst>
          </p:cNvPr>
          <p:cNvSpPr txBox="1"/>
          <p:nvPr/>
        </p:nvSpPr>
        <p:spPr>
          <a:xfrm>
            <a:off x="10012265" y="6010972"/>
            <a:ext cx="2236247" cy="756451"/>
          </a:xfrm>
          <a:prstGeom prst="rect">
            <a:avLst/>
          </a:prstGeom>
          <a:noFill/>
        </p:spPr>
        <p:txBody>
          <a:bodyPr wrap="none" lIns="182802" tIns="146241" rIns="182802" bIns="146241" rtlCol="0">
            <a:spAutoFit/>
          </a:bodyPr>
          <a:lstStyle/>
          <a:p>
            <a:pPr defTabSz="913873">
              <a:lnSpc>
                <a:spcPct val="90000"/>
              </a:lnSpc>
              <a:spcAft>
                <a:spcPts val="600"/>
              </a:spcAft>
              <a:defRPr/>
            </a:pPr>
            <a:r>
              <a:rPr lang="en-US" sz="3264" kern="0" dirty="0">
                <a:solidFill>
                  <a:srgbClr val="0070C0"/>
                </a:solidFill>
                <a:latin typeface="Segoe UI"/>
              </a:rPr>
              <a:t>Serverless</a:t>
            </a:r>
          </a:p>
        </p:txBody>
      </p:sp>
      <p:sp>
        <p:nvSpPr>
          <p:cNvPr id="126" name="Freeform 50">
            <a:extLst>
              <a:ext uri="{FF2B5EF4-FFF2-40B4-BE49-F238E27FC236}">
                <a16:creationId xmlns:a16="http://schemas.microsoft.com/office/drawing/2014/main" xmlns="" id="{FCCC52A2-43E4-471C-AC79-2A7E572669F7}"/>
              </a:ext>
            </a:extLst>
          </p:cNvPr>
          <p:cNvSpPr>
            <a:spLocks/>
          </p:cNvSpPr>
          <p:nvPr/>
        </p:nvSpPr>
        <p:spPr bwMode="auto">
          <a:xfrm>
            <a:off x="4810124" y="2160644"/>
            <a:ext cx="2793630" cy="187337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kern="0">
              <a:solidFill>
                <a:srgbClr val="353535"/>
              </a:solidFill>
              <a:latin typeface="Segoe UI Semilight"/>
            </a:endParaRPr>
          </a:p>
        </p:txBody>
      </p:sp>
      <p:grpSp>
        <p:nvGrpSpPr>
          <p:cNvPr id="127" name="Group 126">
            <a:extLst>
              <a:ext uri="{FF2B5EF4-FFF2-40B4-BE49-F238E27FC236}">
                <a16:creationId xmlns:a16="http://schemas.microsoft.com/office/drawing/2014/main" xmlns="" id="{3DD8E030-AA29-4CBD-BE0E-6F46E7FEDF1D}"/>
              </a:ext>
            </a:extLst>
          </p:cNvPr>
          <p:cNvGrpSpPr/>
          <p:nvPr/>
        </p:nvGrpSpPr>
        <p:grpSpPr>
          <a:xfrm>
            <a:off x="1756509" y="2545027"/>
            <a:ext cx="1340292" cy="1340292"/>
            <a:chOff x="2775150" y="2127586"/>
            <a:chExt cx="1340672" cy="1340672"/>
          </a:xfrm>
        </p:grpSpPr>
        <p:sp>
          <p:nvSpPr>
            <p:cNvPr id="128" name="Oval 127">
              <a:extLst>
                <a:ext uri="{FF2B5EF4-FFF2-40B4-BE49-F238E27FC236}">
                  <a16:creationId xmlns:a16="http://schemas.microsoft.com/office/drawing/2014/main" xmlns=""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xmlns=""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30" name="Group 129">
            <a:extLst>
              <a:ext uri="{FF2B5EF4-FFF2-40B4-BE49-F238E27FC236}">
                <a16:creationId xmlns:a16="http://schemas.microsoft.com/office/drawing/2014/main" xmlns="" id="{B22F3358-EA7D-4FBD-9E06-62CE18DFD656}"/>
              </a:ext>
            </a:extLst>
          </p:cNvPr>
          <p:cNvGrpSpPr/>
          <p:nvPr/>
        </p:nvGrpSpPr>
        <p:grpSpPr>
          <a:xfrm>
            <a:off x="9374833" y="2545027"/>
            <a:ext cx="1340292" cy="1340292"/>
            <a:chOff x="8320652" y="2127586"/>
            <a:chExt cx="1340672" cy="1340672"/>
          </a:xfrm>
        </p:grpSpPr>
        <p:sp>
          <p:nvSpPr>
            <p:cNvPr id="131" name="Oval 130">
              <a:extLst>
                <a:ext uri="{FF2B5EF4-FFF2-40B4-BE49-F238E27FC236}">
                  <a16:creationId xmlns:a16="http://schemas.microsoft.com/office/drawing/2014/main" xmlns=""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xmlns=""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xmlns=""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4" name="Rectangle 10">
                <a:extLst>
                  <a:ext uri="{FF2B5EF4-FFF2-40B4-BE49-F238E27FC236}">
                    <a16:creationId xmlns:a16="http://schemas.microsoft.com/office/drawing/2014/main" xmlns=""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5" name="Line 11">
                <a:extLst>
                  <a:ext uri="{FF2B5EF4-FFF2-40B4-BE49-F238E27FC236}">
                    <a16:creationId xmlns:a16="http://schemas.microsoft.com/office/drawing/2014/main" xmlns=""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6" name="Freeform 12">
                <a:extLst>
                  <a:ext uri="{FF2B5EF4-FFF2-40B4-BE49-F238E27FC236}">
                    <a16:creationId xmlns:a16="http://schemas.microsoft.com/office/drawing/2014/main" xmlns=""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37" name="Freeform 13">
                <a:extLst>
                  <a:ext uri="{FF2B5EF4-FFF2-40B4-BE49-F238E27FC236}">
                    <a16:creationId xmlns:a16="http://schemas.microsoft.com/office/drawing/2014/main" xmlns=""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xmlns="" id="{674D7B54-5CC5-42CE-85C6-48957FDCC72B}"/>
              </a:ext>
            </a:extLst>
          </p:cNvPr>
          <p:cNvCxnSpPr>
            <a:cxnSpLocks/>
          </p:cNvCxnSpPr>
          <p:nvPr/>
        </p:nvCxnSpPr>
        <p:spPr>
          <a:xfrm>
            <a:off x="3314512" y="3190184"/>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xmlns="" id="{855196FF-98F4-40FF-9138-F4F9B30D2C98}"/>
              </a:ext>
            </a:extLst>
          </p:cNvPr>
          <p:cNvCxnSpPr>
            <a:cxnSpLocks/>
          </p:cNvCxnSpPr>
          <p:nvPr/>
        </p:nvCxnSpPr>
        <p:spPr>
          <a:xfrm flipH="1">
            <a:off x="7897179" y="3190184"/>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xmlns="" id="{008C5D32-0218-437E-A473-5F7E316C3959}"/>
              </a:ext>
            </a:extLst>
          </p:cNvPr>
          <p:cNvSpPr txBox="1"/>
          <p:nvPr/>
        </p:nvSpPr>
        <p:spPr>
          <a:xfrm>
            <a:off x="3044377" y="1414886"/>
            <a:ext cx="6163586" cy="40801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873">
              <a:defRPr/>
            </a:pPr>
            <a:r>
              <a:rPr lang="en-US" sz="2000" dirty="0">
                <a:gradFill>
                  <a:gsLst>
                    <a:gs pos="1250">
                      <a:srgbClr val="353535"/>
                    </a:gs>
                    <a:gs pos="100000">
                      <a:srgbClr val="353535"/>
                    </a:gs>
                  </a:gsLst>
                  <a:lin ang="5400000" scaled="0"/>
                </a:gradFill>
              </a:rPr>
              <a:t>How do I </a:t>
            </a:r>
            <a:r>
              <a:rPr lang="en-US" sz="2000" b="1" dirty="0">
                <a:gradFill>
                  <a:gsLst>
                    <a:gs pos="1250">
                      <a:srgbClr val="353535"/>
                    </a:gs>
                    <a:gs pos="100000">
                      <a:srgbClr val="353535"/>
                    </a:gs>
                  </a:gsLst>
                  <a:lin ang="5400000" scaled="0"/>
                </a:gradFill>
              </a:rPr>
              <a:t>architect</a:t>
            </a:r>
            <a:r>
              <a:rPr lang="en-US" sz="2000"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xmlns="" id="{699C7ADE-F7C0-4B3F-9C01-4113975AD414}"/>
              </a:ext>
            </a:extLst>
          </p:cNvPr>
          <p:cNvGrpSpPr>
            <a:grpSpLocks noChangeAspect="1"/>
          </p:cNvGrpSpPr>
          <p:nvPr/>
        </p:nvGrpSpPr>
        <p:grpSpPr bwMode="auto">
          <a:xfrm>
            <a:off x="5661134" y="2601753"/>
            <a:ext cx="163556" cy="262372"/>
            <a:chOff x="6" y="12"/>
            <a:chExt cx="192" cy="308"/>
          </a:xfrm>
        </p:grpSpPr>
        <p:sp>
          <p:nvSpPr>
            <p:cNvPr id="142" name="Rectangle 141">
              <a:extLst>
                <a:ext uri="{FF2B5EF4-FFF2-40B4-BE49-F238E27FC236}">
                  <a16:creationId xmlns:a16="http://schemas.microsoft.com/office/drawing/2014/main" xmlns=""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3" name="Rectangle 142">
              <a:extLst>
                <a:ext uri="{FF2B5EF4-FFF2-40B4-BE49-F238E27FC236}">
                  <a16:creationId xmlns:a16="http://schemas.microsoft.com/office/drawing/2014/main" xmlns=""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4" name="Rectangle 143">
              <a:extLst>
                <a:ext uri="{FF2B5EF4-FFF2-40B4-BE49-F238E27FC236}">
                  <a16:creationId xmlns:a16="http://schemas.microsoft.com/office/drawing/2014/main" xmlns=""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5" name="Rectangle 144">
              <a:extLst>
                <a:ext uri="{FF2B5EF4-FFF2-40B4-BE49-F238E27FC236}">
                  <a16:creationId xmlns:a16="http://schemas.microsoft.com/office/drawing/2014/main" xmlns=""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6" name="Freeform 9">
              <a:extLst>
                <a:ext uri="{FF2B5EF4-FFF2-40B4-BE49-F238E27FC236}">
                  <a16:creationId xmlns:a16="http://schemas.microsoft.com/office/drawing/2014/main" xmlns=""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7" name="Freeform 10">
              <a:extLst>
                <a:ext uri="{FF2B5EF4-FFF2-40B4-BE49-F238E27FC236}">
                  <a16:creationId xmlns:a16="http://schemas.microsoft.com/office/drawing/2014/main" xmlns=""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8" name="Oval 147">
              <a:extLst>
                <a:ext uri="{FF2B5EF4-FFF2-40B4-BE49-F238E27FC236}">
                  <a16:creationId xmlns:a16="http://schemas.microsoft.com/office/drawing/2014/main" xmlns=""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49" name="Oval 148">
              <a:extLst>
                <a:ext uri="{FF2B5EF4-FFF2-40B4-BE49-F238E27FC236}">
                  <a16:creationId xmlns:a16="http://schemas.microsoft.com/office/drawing/2014/main" xmlns=""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0" name="Rectangle 149">
              <a:extLst>
                <a:ext uri="{FF2B5EF4-FFF2-40B4-BE49-F238E27FC236}">
                  <a16:creationId xmlns:a16="http://schemas.microsoft.com/office/drawing/2014/main" xmlns=""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51" name="Group 4">
            <a:extLst>
              <a:ext uri="{FF2B5EF4-FFF2-40B4-BE49-F238E27FC236}">
                <a16:creationId xmlns:a16="http://schemas.microsoft.com/office/drawing/2014/main" xmlns="" id="{800A0E57-331D-4488-AC45-CE0744AAD472}"/>
              </a:ext>
            </a:extLst>
          </p:cNvPr>
          <p:cNvGrpSpPr>
            <a:grpSpLocks noChangeAspect="1"/>
          </p:cNvGrpSpPr>
          <p:nvPr/>
        </p:nvGrpSpPr>
        <p:grpSpPr bwMode="auto">
          <a:xfrm>
            <a:off x="6270562" y="2382425"/>
            <a:ext cx="163556" cy="262372"/>
            <a:chOff x="6" y="12"/>
            <a:chExt cx="192" cy="308"/>
          </a:xfrm>
        </p:grpSpPr>
        <p:sp>
          <p:nvSpPr>
            <p:cNvPr id="152" name="Rectangle 151">
              <a:extLst>
                <a:ext uri="{FF2B5EF4-FFF2-40B4-BE49-F238E27FC236}">
                  <a16:creationId xmlns:a16="http://schemas.microsoft.com/office/drawing/2014/main" xmlns=""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3" name="Rectangle 152">
              <a:extLst>
                <a:ext uri="{FF2B5EF4-FFF2-40B4-BE49-F238E27FC236}">
                  <a16:creationId xmlns:a16="http://schemas.microsoft.com/office/drawing/2014/main" xmlns=""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4" name="Rectangle 153">
              <a:extLst>
                <a:ext uri="{FF2B5EF4-FFF2-40B4-BE49-F238E27FC236}">
                  <a16:creationId xmlns:a16="http://schemas.microsoft.com/office/drawing/2014/main" xmlns=""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5" name="Rectangle 154">
              <a:extLst>
                <a:ext uri="{FF2B5EF4-FFF2-40B4-BE49-F238E27FC236}">
                  <a16:creationId xmlns:a16="http://schemas.microsoft.com/office/drawing/2014/main" xmlns=""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6" name="Freeform 9">
              <a:extLst>
                <a:ext uri="{FF2B5EF4-FFF2-40B4-BE49-F238E27FC236}">
                  <a16:creationId xmlns:a16="http://schemas.microsoft.com/office/drawing/2014/main" xmlns=""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7" name="Freeform 10">
              <a:extLst>
                <a:ext uri="{FF2B5EF4-FFF2-40B4-BE49-F238E27FC236}">
                  <a16:creationId xmlns:a16="http://schemas.microsoft.com/office/drawing/2014/main" xmlns=""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8" name="Oval 157">
              <a:extLst>
                <a:ext uri="{FF2B5EF4-FFF2-40B4-BE49-F238E27FC236}">
                  <a16:creationId xmlns:a16="http://schemas.microsoft.com/office/drawing/2014/main" xmlns=""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59" name="Oval 158">
              <a:extLst>
                <a:ext uri="{FF2B5EF4-FFF2-40B4-BE49-F238E27FC236}">
                  <a16:creationId xmlns:a16="http://schemas.microsoft.com/office/drawing/2014/main" xmlns=""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0" name="Rectangle 159">
              <a:extLst>
                <a:ext uri="{FF2B5EF4-FFF2-40B4-BE49-F238E27FC236}">
                  <a16:creationId xmlns:a16="http://schemas.microsoft.com/office/drawing/2014/main" xmlns=""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61" name="Group 4">
            <a:extLst>
              <a:ext uri="{FF2B5EF4-FFF2-40B4-BE49-F238E27FC236}">
                <a16:creationId xmlns:a16="http://schemas.microsoft.com/office/drawing/2014/main" xmlns="" id="{EFAFC49A-7B89-4A51-8191-5AC1B9BAF012}"/>
              </a:ext>
            </a:extLst>
          </p:cNvPr>
          <p:cNvGrpSpPr>
            <a:grpSpLocks noChangeAspect="1"/>
          </p:cNvGrpSpPr>
          <p:nvPr/>
        </p:nvGrpSpPr>
        <p:grpSpPr bwMode="auto">
          <a:xfrm>
            <a:off x="5418369" y="3167649"/>
            <a:ext cx="163556" cy="262372"/>
            <a:chOff x="6" y="12"/>
            <a:chExt cx="192" cy="308"/>
          </a:xfrm>
        </p:grpSpPr>
        <p:sp>
          <p:nvSpPr>
            <p:cNvPr id="162" name="Rectangle 161">
              <a:extLst>
                <a:ext uri="{FF2B5EF4-FFF2-40B4-BE49-F238E27FC236}">
                  <a16:creationId xmlns:a16="http://schemas.microsoft.com/office/drawing/2014/main" xmlns=""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3" name="Rectangle 162">
              <a:extLst>
                <a:ext uri="{FF2B5EF4-FFF2-40B4-BE49-F238E27FC236}">
                  <a16:creationId xmlns:a16="http://schemas.microsoft.com/office/drawing/2014/main" xmlns=""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4" name="Rectangle 163">
              <a:extLst>
                <a:ext uri="{FF2B5EF4-FFF2-40B4-BE49-F238E27FC236}">
                  <a16:creationId xmlns:a16="http://schemas.microsoft.com/office/drawing/2014/main" xmlns=""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5" name="Rectangle 164">
              <a:extLst>
                <a:ext uri="{FF2B5EF4-FFF2-40B4-BE49-F238E27FC236}">
                  <a16:creationId xmlns:a16="http://schemas.microsoft.com/office/drawing/2014/main" xmlns=""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6" name="Freeform 9">
              <a:extLst>
                <a:ext uri="{FF2B5EF4-FFF2-40B4-BE49-F238E27FC236}">
                  <a16:creationId xmlns:a16="http://schemas.microsoft.com/office/drawing/2014/main" xmlns=""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7" name="Freeform 10">
              <a:extLst>
                <a:ext uri="{FF2B5EF4-FFF2-40B4-BE49-F238E27FC236}">
                  <a16:creationId xmlns:a16="http://schemas.microsoft.com/office/drawing/2014/main" xmlns=""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8" name="Oval 167">
              <a:extLst>
                <a:ext uri="{FF2B5EF4-FFF2-40B4-BE49-F238E27FC236}">
                  <a16:creationId xmlns:a16="http://schemas.microsoft.com/office/drawing/2014/main" xmlns=""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69" name="Oval 168">
              <a:extLst>
                <a:ext uri="{FF2B5EF4-FFF2-40B4-BE49-F238E27FC236}">
                  <a16:creationId xmlns:a16="http://schemas.microsoft.com/office/drawing/2014/main" xmlns=""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0" name="Rectangle 169">
              <a:extLst>
                <a:ext uri="{FF2B5EF4-FFF2-40B4-BE49-F238E27FC236}">
                  <a16:creationId xmlns:a16="http://schemas.microsoft.com/office/drawing/2014/main" xmlns=""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71" name="Group 4">
            <a:extLst>
              <a:ext uri="{FF2B5EF4-FFF2-40B4-BE49-F238E27FC236}">
                <a16:creationId xmlns:a16="http://schemas.microsoft.com/office/drawing/2014/main" xmlns="" id="{3475EA0A-EAF4-4B76-A808-02903B833CF7}"/>
              </a:ext>
            </a:extLst>
          </p:cNvPr>
          <p:cNvGrpSpPr>
            <a:grpSpLocks noChangeAspect="1"/>
          </p:cNvGrpSpPr>
          <p:nvPr/>
        </p:nvGrpSpPr>
        <p:grpSpPr bwMode="auto">
          <a:xfrm>
            <a:off x="6027795" y="3063845"/>
            <a:ext cx="163556" cy="262372"/>
            <a:chOff x="6" y="12"/>
            <a:chExt cx="192" cy="308"/>
          </a:xfrm>
        </p:grpSpPr>
        <p:sp>
          <p:nvSpPr>
            <p:cNvPr id="172" name="Rectangle 171">
              <a:extLst>
                <a:ext uri="{FF2B5EF4-FFF2-40B4-BE49-F238E27FC236}">
                  <a16:creationId xmlns:a16="http://schemas.microsoft.com/office/drawing/2014/main" xmlns=""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3" name="Rectangle 172">
              <a:extLst>
                <a:ext uri="{FF2B5EF4-FFF2-40B4-BE49-F238E27FC236}">
                  <a16:creationId xmlns:a16="http://schemas.microsoft.com/office/drawing/2014/main" xmlns=""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4" name="Rectangle 173">
              <a:extLst>
                <a:ext uri="{FF2B5EF4-FFF2-40B4-BE49-F238E27FC236}">
                  <a16:creationId xmlns:a16="http://schemas.microsoft.com/office/drawing/2014/main" xmlns=""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5" name="Rectangle 174">
              <a:extLst>
                <a:ext uri="{FF2B5EF4-FFF2-40B4-BE49-F238E27FC236}">
                  <a16:creationId xmlns:a16="http://schemas.microsoft.com/office/drawing/2014/main" xmlns=""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6" name="Freeform 9">
              <a:extLst>
                <a:ext uri="{FF2B5EF4-FFF2-40B4-BE49-F238E27FC236}">
                  <a16:creationId xmlns:a16="http://schemas.microsoft.com/office/drawing/2014/main" xmlns=""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7" name="Freeform 10">
              <a:extLst>
                <a:ext uri="{FF2B5EF4-FFF2-40B4-BE49-F238E27FC236}">
                  <a16:creationId xmlns:a16="http://schemas.microsoft.com/office/drawing/2014/main" xmlns=""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8" name="Oval 177">
              <a:extLst>
                <a:ext uri="{FF2B5EF4-FFF2-40B4-BE49-F238E27FC236}">
                  <a16:creationId xmlns:a16="http://schemas.microsoft.com/office/drawing/2014/main" xmlns=""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79" name="Oval 178">
              <a:extLst>
                <a:ext uri="{FF2B5EF4-FFF2-40B4-BE49-F238E27FC236}">
                  <a16:creationId xmlns:a16="http://schemas.microsoft.com/office/drawing/2014/main" xmlns=""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0" name="Rectangle 179">
              <a:extLst>
                <a:ext uri="{FF2B5EF4-FFF2-40B4-BE49-F238E27FC236}">
                  <a16:creationId xmlns:a16="http://schemas.microsoft.com/office/drawing/2014/main" xmlns=""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81" name="Group 4">
            <a:extLst>
              <a:ext uri="{FF2B5EF4-FFF2-40B4-BE49-F238E27FC236}">
                <a16:creationId xmlns:a16="http://schemas.microsoft.com/office/drawing/2014/main" xmlns="" id="{F8C7FD3A-1EB8-40A8-80D0-92BFA7F4AF69}"/>
              </a:ext>
            </a:extLst>
          </p:cNvPr>
          <p:cNvGrpSpPr>
            <a:grpSpLocks noChangeAspect="1"/>
          </p:cNvGrpSpPr>
          <p:nvPr/>
        </p:nvGrpSpPr>
        <p:grpSpPr bwMode="auto">
          <a:xfrm>
            <a:off x="6792928" y="3487432"/>
            <a:ext cx="163556" cy="262372"/>
            <a:chOff x="6" y="12"/>
            <a:chExt cx="192" cy="308"/>
          </a:xfrm>
        </p:grpSpPr>
        <p:sp>
          <p:nvSpPr>
            <p:cNvPr id="182" name="Rectangle 181">
              <a:extLst>
                <a:ext uri="{FF2B5EF4-FFF2-40B4-BE49-F238E27FC236}">
                  <a16:creationId xmlns:a16="http://schemas.microsoft.com/office/drawing/2014/main" xmlns=""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3" name="Rectangle 182">
              <a:extLst>
                <a:ext uri="{FF2B5EF4-FFF2-40B4-BE49-F238E27FC236}">
                  <a16:creationId xmlns:a16="http://schemas.microsoft.com/office/drawing/2014/main" xmlns=""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4" name="Rectangle 183">
              <a:extLst>
                <a:ext uri="{FF2B5EF4-FFF2-40B4-BE49-F238E27FC236}">
                  <a16:creationId xmlns:a16="http://schemas.microsoft.com/office/drawing/2014/main" xmlns=""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5" name="Rectangle 184">
              <a:extLst>
                <a:ext uri="{FF2B5EF4-FFF2-40B4-BE49-F238E27FC236}">
                  <a16:creationId xmlns:a16="http://schemas.microsoft.com/office/drawing/2014/main" xmlns=""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6" name="Freeform 9">
              <a:extLst>
                <a:ext uri="{FF2B5EF4-FFF2-40B4-BE49-F238E27FC236}">
                  <a16:creationId xmlns:a16="http://schemas.microsoft.com/office/drawing/2014/main" xmlns=""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7" name="Freeform 10">
              <a:extLst>
                <a:ext uri="{FF2B5EF4-FFF2-40B4-BE49-F238E27FC236}">
                  <a16:creationId xmlns:a16="http://schemas.microsoft.com/office/drawing/2014/main" xmlns=""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8" name="Oval 187">
              <a:extLst>
                <a:ext uri="{FF2B5EF4-FFF2-40B4-BE49-F238E27FC236}">
                  <a16:creationId xmlns:a16="http://schemas.microsoft.com/office/drawing/2014/main" xmlns=""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89" name="Oval 188">
              <a:extLst>
                <a:ext uri="{FF2B5EF4-FFF2-40B4-BE49-F238E27FC236}">
                  <a16:creationId xmlns:a16="http://schemas.microsoft.com/office/drawing/2014/main" xmlns=""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0" name="Rectangle 189">
              <a:extLst>
                <a:ext uri="{FF2B5EF4-FFF2-40B4-BE49-F238E27FC236}">
                  <a16:creationId xmlns:a16="http://schemas.microsoft.com/office/drawing/2014/main" xmlns=""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191" name="Group 4">
            <a:extLst>
              <a:ext uri="{FF2B5EF4-FFF2-40B4-BE49-F238E27FC236}">
                <a16:creationId xmlns:a16="http://schemas.microsoft.com/office/drawing/2014/main" xmlns="" id="{1ED48BD5-62B4-4DFA-8664-2FF08F4EEA6C}"/>
              </a:ext>
            </a:extLst>
          </p:cNvPr>
          <p:cNvGrpSpPr>
            <a:grpSpLocks noChangeAspect="1"/>
          </p:cNvGrpSpPr>
          <p:nvPr/>
        </p:nvGrpSpPr>
        <p:grpSpPr bwMode="auto">
          <a:xfrm>
            <a:off x="6603738" y="2941626"/>
            <a:ext cx="163556" cy="262372"/>
            <a:chOff x="6" y="12"/>
            <a:chExt cx="192" cy="308"/>
          </a:xfrm>
        </p:grpSpPr>
        <p:sp>
          <p:nvSpPr>
            <p:cNvPr id="192" name="Rectangle 191">
              <a:extLst>
                <a:ext uri="{FF2B5EF4-FFF2-40B4-BE49-F238E27FC236}">
                  <a16:creationId xmlns:a16="http://schemas.microsoft.com/office/drawing/2014/main" xmlns=""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3" name="Rectangle 192">
              <a:extLst>
                <a:ext uri="{FF2B5EF4-FFF2-40B4-BE49-F238E27FC236}">
                  <a16:creationId xmlns:a16="http://schemas.microsoft.com/office/drawing/2014/main" xmlns=""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4" name="Rectangle 193">
              <a:extLst>
                <a:ext uri="{FF2B5EF4-FFF2-40B4-BE49-F238E27FC236}">
                  <a16:creationId xmlns:a16="http://schemas.microsoft.com/office/drawing/2014/main" xmlns=""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5" name="Rectangle 194">
              <a:extLst>
                <a:ext uri="{FF2B5EF4-FFF2-40B4-BE49-F238E27FC236}">
                  <a16:creationId xmlns:a16="http://schemas.microsoft.com/office/drawing/2014/main" xmlns=""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6" name="Freeform 9">
              <a:extLst>
                <a:ext uri="{FF2B5EF4-FFF2-40B4-BE49-F238E27FC236}">
                  <a16:creationId xmlns:a16="http://schemas.microsoft.com/office/drawing/2014/main" xmlns=""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7" name="Freeform 10">
              <a:extLst>
                <a:ext uri="{FF2B5EF4-FFF2-40B4-BE49-F238E27FC236}">
                  <a16:creationId xmlns:a16="http://schemas.microsoft.com/office/drawing/2014/main" xmlns=""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8" name="Oval 197">
              <a:extLst>
                <a:ext uri="{FF2B5EF4-FFF2-40B4-BE49-F238E27FC236}">
                  <a16:creationId xmlns:a16="http://schemas.microsoft.com/office/drawing/2014/main" xmlns=""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199" name="Oval 198">
              <a:extLst>
                <a:ext uri="{FF2B5EF4-FFF2-40B4-BE49-F238E27FC236}">
                  <a16:creationId xmlns:a16="http://schemas.microsoft.com/office/drawing/2014/main" xmlns=""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0" name="Rectangle 199">
              <a:extLst>
                <a:ext uri="{FF2B5EF4-FFF2-40B4-BE49-F238E27FC236}">
                  <a16:creationId xmlns:a16="http://schemas.microsoft.com/office/drawing/2014/main" xmlns=""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01" name="Group 4">
            <a:extLst>
              <a:ext uri="{FF2B5EF4-FFF2-40B4-BE49-F238E27FC236}">
                <a16:creationId xmlns:a16="http://schemas.microsoft.com/office/drawing/2014/main" xmlns="" id="{9F3B0DD9-EAFD-46B6-9925-634D9F0F8632}"/>
              </a:ext>
            </a:extLst>
          </p:cNvPr>
          <p:cNvGrpSpPr>
            <a:grpSpLocks noChangeAspect="1"/>
          </p:cNvGrpSpPr>
          <p:nvPr/>
        </p:nvGrpSpPr>
        <p:grpSpPr bwMode="auto">
          <a:xfrm>
            <a:off x="7147870" y="3083937"/>
            <a:ext cx="163556" cy="262372"/>
            <a:chOff x="6" y="12"/>
            <a:chExt cx="192" cy="308"/>
          </a:xfrm>
        </p:grpSpPr>
        <p:sp>
          <p:nvSpPr>
            <p:cNvPr id="202" name="Rectangle 201">
              <a:extLst>
                <a:ext uri="{FF2B5EF4-FFF2-40B4-BE49-F238E27FC236}">
                  <a16:creationId xmlns:a16="http://schemas.microsoft.com/office/drawing/2014/main" xmlns=""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3" name="Rectangle 202">
              <a:extLst>
                <a:ext uri="{FF2B5EF4-FFF2-40B4-BE49-F238E27FC236}">
                  <a16:creationId xmlns:a16="http://schemas.microsoft.com/office/drawing/2014/main" xmlns=""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4" name="Rectangle 203">
              <a:extLst>
                <a:ext uri="{FF2B5EF4-FFF2-40B4-BE49-F238E27FC236}">
                  <a16:creationId xmlns:a16="http://schemas.microsoft.com/office/drawing/2014/main" xmlns=""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5" name="Rectangle 204">
              <a:extLst>
                <a:ext uri="{FF2B5EF4-FFF2-40B4-BE49-F238E27FC236}">
                  <a16:creationId xmlns:a16="http://schemas.microsoft.com/office/drawing/2014/main" xmlns=""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6" name="Freeform 9">
              <a:extLst>
                <a:ext uri="{FF2B5EF4-FFF2-40B4-BE49-F238E27FC236}">
                  <a16:creationId xmlns:a16="http://schemas.microsoft.com/office/drawing/2014/main" xmlns=""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7" name="Freeform 10">
              <a:extLst>
                <a:ext uri="{FF2B5EF4-FFF2-40B4-BE49-F238E27FC236}">
                  <a16:creationId xmlns:a16="http://schemas.microsoft.com/office/drawing/2014/main" xmlns=""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8" name="Oval 207">
              <a:extLst>
                <a:ext uri="{FF2B5EF4-FFF2-40B4-BE49-F238E27FC236}">
                  <a16:creationId xmlns:a16="http://schemas.microsoft.com/office/drawing/2014/main" xmlns=""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09" name="Oval 208">
              <a:extLst>
                <a:ext uri="{FF2B5EF4-FFF2-40B4-BE49-F238E27FC236}">
                  <a16:creationId xmlns:a16="http://schemas.microsoft.com/office/drawing/2014/main" xmlns=""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0" name="Rectangle 209">
              <a:extLst>
                <a:ext uri="{FF2B5EF4-FFF2-40B4-BE49-F238E27FC236}">
                  <a16:creationId xmlns:a16="http://schemas.microsoft.com/office/drawing/2014/main" xmlns=""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11" name="Group 4">
            <a:extLst>
              <a:ext uri="{FF2B5EF4-FFF2-40B4-BE49-F238E27FC236}">
                <a16:creationId xmlns:a16="http://schemas.microsoft.com/office/drawing/2014/main" xmlns="" id="{E688496F-CBBD-469E-B4E3-BD6BF7226DB4}"/>
              </a:ext>
            </a:extLst>
          </p:cNvPr>
          <p:cNvGrpSpPr>
            <a:grpSpLocks noChangeAspect="1"/>
          </p:cNvGrpSpPr>
          <p:nvPr/>
        </p:nvGrpSpPr>
        <p:grpSpPr bwMode="auto">
          <a:xfrm>
            <a:off x="6004354" y="3628069"/>
            <a:ext cx="163556" cy="262372"/>
            <a:chOff x="6" y="12"/>
            <a:chExt cx="192" cy="308"/>
          </a:xfrm>
        </p:grpSpPr>
        <p:sp>
          <p:nvSpPr>
            <p:cNvPr id="212" name="Rectangle 211">
              <a:extLst>
                <a:ext uri="{FF2B5EF4-FFF2-40B4-BE49-F238E27FC236}">
                  <a16:creationId xmlns:a16="http://schemas.microsoft.com/office/drawing/2014/main" xmlns=""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3" name="Rectangle 212">
              <a:extLst>
                <a:ext uri="{FF2B5EF4-FFF2-40B4-BE49-F238E27FC236}">
                  <a16:creationId xmlns:a16="http://schemas.microsoft.com/office/drawing/2014/main" xmlns=""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4" name="Rectangle 213">
              <a:extLst>
                <a:ext uri="{FF2B5EF4-FFF2-40B4-BE49-F238E27FC236}">
                  <a16:creationId xmlns:a16="http://schemas.microsoft.com/office/drawing/2014/main" xmlns=""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5" name="Rectangle 214">
              <a:extLst>
                <a:ext uri="{FF2B5EF4-FFF2-40B4-BE49-F238E27FC236}">
                  <a16:creationId xmlns:a16="http://schemas.microsoft.com/office/drawing/2014/main" xmlns=""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6" name="Freeform 9">
              <a:extLst>
                <a:ext uri="{FF2B5EF4-FFF2-40B4-BE49-F238E27FC236}">
                  <a16:creationId xmlns:a16="http://schemas.microsoft.com/office/drawing/2014/main" xmlns=""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7" name="Freeform 10">
              <a:extLst>
                <a:ext uri="{FF2B5EF4-FFF2-40B4-BE49-F238E27FC236}">
                  <a16:creationId xmlns:a16="http://schemas.microsoft.com/office/drawing/2014/main" xmlns=""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8" name="Oval 217">
              <a:extLst>
                <a:ext uri="{FF2B5EF4-FFF2-40B4-BE49-F238E27FC236}">
                  <a16:creationId xmlns:a16="http://schemas.microsoft.com/office/drawing/2014/main" xmlns=""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19" name="Oval 218">
              <a:extLst>
                <a:ext uri="{FF2B5EF4-FFF2-40B4-BE49-F238E27FC236}">
                  <a16:creationId xmlns:a16="http://schemas.microsoft.com/office/drawing/2014/main" xmlns=""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0" name="Rectangle 219">
              <a:extLst>
                <a:ext uri="{FF2B5EF4-FFF2-40B4-BE49-F238E27FC236}">
                  <a16:creationId xmlns:a16="http://schemas.microsoft.com/office/drawing/2014/main" xmlns=""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grpSp>
        <p:nvGrpSpPr>
          <p:cNvPr id="221" name="Group 4">
            <a:extLst>
              <a:ext uri="{FF2B5EF4-FFF2-40B4-BE49-F238E27FC236}">
                <a16:creationId xmlns:a16="http://schemas.microsoft.com/office/drawing/2014/main" xmlns="" id="{8B2491AD-9050-48FD-A6BB-38D9B9057537}"/>
              </a:ext>
            </a:extLst>
          </p:cNvPr>
          <p:cNvGrpSpPr>
            <a:grpSpLocks noChangeAspect="1"/>
          </p:cNvGrpSpPr>
          <p:nvPr/>
        </p:nvGrpSpPr>
        <p:grpSpPr bwMode="auto">
          <a:xfrm>
            <a:off x="5117002" y="3579515"/>
            <a:ext cx="163556" cy="262372"/>
            <a:chOff x="6" y="12"/>
            <a:chExt cx="192" cy="308"/>
          </a:xfrm>
        </p:grpSpPr>
        <p:sp>
          <p:nvSpPr>
            <p:cNvPr id="222" name="Rectangle 221">
              <a:extLst>
                <a:ext uri="{FF2B5EF4-FFF2-40B4-BE49-F238E27FC236}">
                  <a16:creationId xmlns:a16="http://schemas.microsoft.com/office/drawing/2014/main" xmlns=""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3" name="Rectangle 222">
              <a:extLst>
                <a:ext uri="{FF2B5EF4-FFF2-40B4-BE49-F238E27FC236}">
                  <a16:creationId xmlns:a16="http://schemas.microsoft.com/office/drawing/2014/main" xmlns=""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4" name="Rectangle 223">
              <a:extLst>
                <a:ext uri="{FF2B5EF4-FFF2-40B4-BE49-F238E27FC236}">
                  <a16:creationId xmlns:a16="http://schemas.microsoft.com/office/drawing/2014/main" xmlns=""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5" name="Rectangle 224">
              <a:extLst>
                <a:ext uri="{FF2B5EF4-FFF2-40B4-BE49-F238E27FC236}">
                  <a16:creationId xmlns:a16="http://schemas.microsoft.com/office/drawing/2014/main" xmlns=""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6" name="Freeform 9">
              <a:extLst>
                <a:ext uri="{FF2B5EF4-FFF2-40B4-BE49-F238E27FC236}">
                  <a16:creationId xmlns:a16="http://schemas.microsoft.com/office/drawing/2014/main" xmlns=""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7" name="Freeform 10">
              <a:extLst>
                <a:ext uri="{FF2B5EF4-FFF2-40B4-BE49-F238E27FC236}">
                  <a16:creationId xmlns:a16="http://schemas.microsoft.com/office/drawing/2014/main" xmlns=""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8" name="Oval 227">
              <a:extLst>
                <a:ext uri="{FF2B5EF4-FFF2-40B4-BE49-F238E27FC236}">
                  <a16:creationId xmlns:a16="http://schemas.microsoft.com/office/drawing/2014/main" xmlns=""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29" name="Oval 228">
              <a:extLst>
                <a:ext uri="{FF2B5EF4-FFF2-40B4-BE49-F238E27FC236}">
                  <a16:creationId xmlns:a16="http://schemas.microsoft.com/office/drawing/2014/main" xmlns=""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sp>
          <p:nvSpPr>
            <p:cNvPr id="230" name="Rectangle 229">
              <a:extLst>
                <a:ext uri="{FF2B5EF4-FFF2-40B4-BE49-F238E27FC236}">
                  <a16:creationId xmlns:a16="http://schemas.microsoft.com/office/drawing/2014/main" xmlns=""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353535"/>
                </a:solidFill>
                <a:latin typeface="Segoe UI Semilight"/>
              </a:endParaRPr>
            </a:p>
          </p:txBody>
        </p:sp>
      </p:grpSp>
      <p:sp>
        <p:nvSpPr>
          <p:cNvPr id="118" name="Title 30">
            <a:extLst>
              <a:ext uri="{FF2B5EF4-FFF2-40B4-BE49-F238E27FC236}">
                <a16:creationId xmlns:a16="http://schemas.microsoft.com/office/drawing/2014/main" xmlns="" id="{6E476C36-7170-487C-B457-B60A21AA65EC}"/>
              </a:ext>
            </a:extLst>
          </p:cNvPr>
          <p:cNvSpPr txBox="1">
            <a:spLocks/>
          </p:cNvSpPr>
          <p:nvPr/>
        </p:nvSpPr>
        <p:spPr>
          <a:xfrm>
            <a:off x="2637408" y="4398512"/>
            <a:ext cx="7139063"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64" spc="-102" dirty="0">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xmlns="" id="{614DD8F0-91B4-4997-9BE5-2DB29A5948EB}"/>
              </a:ext>
            </a:extLst>
          </p:cNvPr>
          <p:cNvSpPr txBox="1">
            <a:spLocks/>
          </p:cNvSpPr>
          <p:nvPr/>
        </p:nvSpPr>
        <p:spPr>
          <a:xfrm>
            <a:off x="3755413" y="6593353"/>
            <a:ext cx="4842086" cy="329701"/>
          </a:xfrm>
          <a:prstGeom prst="rect">
            <a:avLst/>
          </a:prstGeom>
        </p:spPr>
        <p:txBody>
          <a:bodyPr vert="horz" lIns="93260" tIns="46630" rIns="93260" bIns="4663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244" dirty="0">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135787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205" y="4131136"/>
            <a:ext cx="271937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589400" y="4131137"/>
            <a:ext cx="2504256" cy="640278"/>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44817" y="4131136"/>
            <a:ext cx="2631569"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Abstraction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of servers</a:t>
            </a:r>
          </a:p>
        </p:txBody>
      </p:sp>
      <p:grpSp>
        <p:nvGrpSpPr>
          <p:cNvPr id="20" name="Group 19"/>
          <p:cNvGrpSpPr/>
          <p:nvPr/>
        </p:nvGrpSpPr>
        <p:grpSpPr>
          <a:xfrm>
            <a:off x="8982031" y="2349671"/>
            <a:ext cx="1718990" cy="1718990"/>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p:cNvGrpSpPr/>
          <p:nvPr/>
        </p:nvGrpSpPr>
        <p:grpSpPr>
          <a:xfrm>
            <a:off x="5423397" y="2349671"/>
            <a:ext cx="1718990" cy="1718990"/>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grpSp>
        <p:nvGrpSpPr>
          <p:cNvPr id="30" name="Group 29"/>
          <p:cNvGrpSpPr/>
          <p:nvPr/>
        </p:nvGrpSpPr>
        <p:grpSpPr>
          <a:xfrm>
            <a:off x="1801106" y="2349671"/>
            <a:ext cx="1718990" cy="1718990"/>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TextBox 51"/>
          <p:cNvSpPr txBox="1"/>
          <p:nvPr/>
        </p:nvSpPr>
        <p:spPr>
          <a:xfrm>
            <a:off x="9435284" y="3287879"/>
            <a:ext cx="454163" cy="461534"/>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sp>
        <p:nvSpPr>
          <p:cNvPr id="53" name="Rectangle 52"/>
          <p:cNvSpPr/>
          <p:nvPr/>
        </p:nvSpPr>
        <p:spPr>
          <a:xfrm>
            <a:off x="882" y="0"/>
            <a:ext cx="12434711" cy="188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54" name="Title 3"/>
          <p:cNvSpPr txBox="1">
            <a:spLocks/>
          </p:cNvSpPr>
          <p:nvPr/>
        </p:nvSpPr>
        <p:spPr>
          <a:xfrm>
            <a:off x="427860" y="663479"/>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104" dirty="0">
                <a:solidFill>
                  <a:prstClr val="white"/>
                </a:solidFill>
                <a:latin typeface="Calibri Light" panose="020F0302020204030204"/>
              </a:rPr>
              <a:t>What is Serverless?</a:t>
            </a:r>
          </a:p>
        </p:txBody>
      </p:sp>
    </p:spTree>
    <p:extLst>
      <p:ext uri="{BB962C8B-B14F-4D97-AF65-F5344CB8AC3E}">
        <p14:creationId xmlns:p14="http://schemas.microsoft.com/office/powerpoint/2010/main" val="168301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par>
                                <p:cTn id="35" presetID="1" presetClass="entr" presetSubtype="0" fill="hold" grpId="0" nodeType="withEffect">
                                  <p:stCondLst>
                                    <p:cond delay="400"/>
                                  </p:stCondLst>
                                  <p:childTnLst>
                                    <p:set>
                                      <p:cBhvr>
                                        <p:cTn id="36"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8469" y="3333473"/>
            <a:ext cx="8635999" cy="1828786"/>
          </a:xfrm>
        </p:spPr>
        <p:txBody>
          <a:bodyPr/>
          <a:lstStyle/>
          <a:p>
            <a:r>
              <a:rPr lang="de-DE" sz="4800" dirty="0">
                <a:solidFill>
                  <a:schemeClr val="tx1"/>
                </a:solidFill>
              </a:rPr>
              <a:t>Visual Studio App Center</a:t>
            </a:r>
            <a:endParaRPr lang="en-US" sz="4800" dirty="0">
              <a:solidFill>
                <a:schemeClr val="tx1"/>
              </a:solidFill>
            </a:endParaRPr>
          </a:p>
        </p:txBody>
      </p:sp>
      <p:grpSp>
        <p:nvGrpSpPr>
          <p:cNvPr id="4" name="Group 3"/>
          <p:cNvGrpSpPr/>
          <p:nvPr/>
        </p:nvGrpSpPr>
        <p:grpSpPr>
          <a:xfrm>
            <a:off x="2484437" y="952307"/>
            <a:ext cx="12436474" cy="3102098"/>
            <a:chOff x="0" y="2049462"/>
            <a:chExt cx="12436474" cy="3102098"/>
          </a:xfrm>
        </p:grpSpPr>
        <p:sp>
          <p:nvSpPr>
            <p:cNvPr id="6" name="TextBox 5"/>
            <p:cNvSpPr txBox="1"/>
            <p:nvPr/>
          </p:nvSpPr>
          <p:spPr>
            <a:xfrm>
              <a:off x="0" y="4274397"/>
              <a:ext cx="12436474" cy="8771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42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7" name="Title 4">
            <a:extLst>
              <a:ext uri="{FF2B5EF4-FFF2-40B4-BE49-F238E27FC236}">
                <a16:creationId xmlns="" xmlns:a16="http://schemas.microsoft.com/office/drawing/2014/main" id="{23630F9D-8D26-427B-9225-888507C4E540}"/>
              </a:ext>
            </a:extLst>
          </p:cNvPr>
          <p:cNvSpPr txBox="1">
            <a:spLocks/>
          </p:cNvSpPr>
          <p:nvPr/>
        </p:nvSpPr>
        <p:spPr>
          <a:xfrm>
            <a:off x="448469" y="4206452"/>
            <a:ext cx="1118922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en-US" sz="2400" dirty="0">
                <a:solidFill>
                  <a:schemeClr val="tx1"/>
                </a:solidFill>
              </a:rPr>
              <a:t>Continuous Everything – Build, Test, Deploy, Monitor, Repeat. </a:t>
            </a:r>
          </a:p>
        </p:txBody>
      </p:sp>
      <p:grpSp>
        <p:nvGrpSpPr>
          <p:cNvPr id="2" name="Group 1"/>
          <p:cNvGrpSpPr/>
          <p:nvPr/>
        </p:nvGrpSpPr>
        <p:grpSpPr>
          <a:xfrm>
            <a:off x="639332" y="4993321"/>
            <a:ext cx="2909780" cy="417149"/>
            <a:chOff x="1274763" y="4993322"/>
            <a:chExt cx="2967680" cy="425450"/>
          </a:xfrm>
        </p:grpSpPr>
        <p:pic>
          <p:nvPicPr>
            <p:cNvPr id="28" name="picture">
              <a:extLst>
                <a:ext uri="{FF2B5EF4-FFF2-40B4-BE49-F238E27FC236}">
                  <a16:creationId xmlns="" xmlns:a16="http://schemas.microsoft.com/office/drawing/2014/main" id="{FF181873-EBC9-4CCA-B9C2-455400C5334B}"/>
                </a:ext>
              </a:extLst>
            </p:cNvPr>
            <p:cNvPicPr/>
            <p:nvPr/>
          </p:nvPicPr>
          <p:blipFill>
            <a:blip r:embed="rId3">
              <a:extLst>
                <a:ext uri="{28A0092B-C50C-407E-A947-70E740481C1C}">
                  <a14:useLocalDpi xmlns:a14="http://schemas.microsoft.com/office/drawing/2010/main" val="0"/>
                </a:ext>
              </a:extLst>
            </a:blip>
            <a:stretch>
              <a:fillRect/>
            </a:stretch>
          </p:blipFill>
          <p:spPr>
            <a:xfrm>
              <a:off x="1274763" y="5015776"/>
              <a:ext cx="428625" cy="380542"/>
            </a:xfrm>
            <a:prstGeom prst="rect">
              <a:avLst/>
            </a:prstGeom>
          </p:spPr>
        </p:pic>
        <p:pic>
          <p:nvPicPr>
            <p:cNvPr id="29" name="picture">
              <a:extLst>
                <a:ext uri="{FF2B5EF4-FFF2-40B4-BE49-F238E27FC236}">
                  <a16:creationId xmlns="" xmlns:a16="http://schemas.microsoft.com/office/drawing/2014/main" id="{38216DD2-AD04-4F87-A5DC-C4C84357C17A}"/>
                </a:ext>
              </a:extLst>
            </p:cNvPr>
            <p:cNvPicPr/>
            <p:nvPr/>
          </p:nvPicPr>
          <p:blipFill>
            <a:blip r:embed="rId4">
              <a:extLst>
                <a:ext uri="{28A0092B-C50C-407E-A947-70E740481C1C}">
                  <a14:useLocalDpi xmlns:a14="http://schemas.microsoft.com/office/drawing/2010/main" val="0"/>
                </a:ext>
              </a:extLst>
            </a:blip>
            <a:stretch>
              <a:fillRect/>
            </a:stretch>
          </p:blipFill>
          <p:spPr>
            <a:xfrm>
              <a:off x="1939290" y="5126880"/>
              <a:ext cx="461645" cy="158334"/>
            </a:xfrm>
            <a:prstGeom prst="rect">
              <a:avLst/>
            </a:prstGeom>
          </p:spPr>
        </p:pic>
        <p:pic>
          <p:nvPicPr>
            <p:cNvPr id="30" name="picture">
              <a:extLst>
                <a:ext uri="{FF2B5EF4-FFF2-40B4-BE49-F238E27FC236}">
                  <a16:creationId xmlns="" xmlns:a16="http://schemas.microsoft.com/office/drawing/2014/main" id="{184A014F-AC23-430B-8E22-A70B390FF117}"/>
                </a:ext>
              </a:extLst>
            </p:cNvPr>
            <p:cNvPicPr/>
            <p:nvPr/>
          </p:nvPicPr>
          <p:blipFill>
            <a:blip r:embed="rId5">
              <a:extLst>
                <a:ext uri="{28A0092B-C50C-407E-A947-70E740481C1C}">
                  <a14:useLocalDpi xmlns:a14="http://schemas.microsoft.com/office/drawing/2010/main" val="0"/>
                </a:ext>
              </a:extLst>
            </a:blip>
            <a:stretch>
              <a:fillRect/>
            </a:stretch>
          </p:blipFill>
          <p:spPr>
            <a:xfrm>
              <a:off x="2656273" y="4993322"/>
              <a:ext cx="311018" cy="425450"/>
            </a:xfrm>
            <a:prstGeom prst="rect">
              <a:avLst/>
            </a:prstGeom>
          </p:spPr>
        </p:pic>
        <p:pic>
          <p:nvPicPr>
            <p:cNvPr id="31" name="picture">
              <a:extLst>
                <a:ext uri="{FF2B5EF4-FFF2-40B4-BE49-F238E27FC236}">
                  <a16:creationId xmlns="" xmlns:a16="http://schemas.microsoft.com/office/drawing/2014/main" id="{C9C31E96-B62B-492F-800B-062BC422F0F3}"/>
                </a:ext>
              </a:extLst>
            </p:cNvPr>
            <p:cNvPicPr/>
            <p:nvPr/>
          </p:nvPicPr>
          <p:blipFill>
            <a:blip r:embed="rId6">
              <a:extLst>
                <a:ext uri="{28A0092B-C50C-407E-A947-70E740481C1C}">
                  <a14:useLocalDpi xmlns:a14="http://schemas.microsoft.com/office/drawing/2010/main" val="0"/>
                </a:ext>
              </a:extLst>
            </a:blip>
            <a:stretch>
              <a:fillRect/>
            </a:stretch>
          </p:blipFill>
          <p:spPr>
            <a:xfrm>
              <a:off x="3222629" y="5024723"/>
              <a:ext cx="401955" cy="362648"/>
            </a:xfrm>
            <a:prstGeom prst="rect">
              <a:avLst/>
            </a:prstGeom>
          </p:spPr>
        </p:pic>
        <p:pic>
          <p:nvPicPr>
            <p:cNvPr id="32" name="picture">
              <a:extLst>
                <a:ext uri="{FF2B5EF4-FFF2-40B4-BE49-F238E27FC236}">
                  <a16:creationId xmlns="" xmlns:a16="http://schemas.microsoft.com/office/drawing/2014/main" id="{1E0CA0EA-81A6-45B8-A5FB-CEA6E68F0C01}"/>
                </a:ext>
              </a:extLst>
            </p:cNvPr>
            <p:cNvPicPr/>
            <p:nvPr/>
          </p:nvPicPr>
          <p:blipFill>
            <a:blip r:embed="rId7">
              <a:extLst>
                <a:ext uri="{28A0092B-C50C-407E-A947-70E740481C1C}">
                  <a14:useLocalDpi xmlns:a14="http://schemas.microsoft.com/office/drawing/2010/main" val="0"/>
                </a:ext>
              </a:extLst>
            </a:blip>
            <a:stretch>
              <a:fillRect/>
            </a:stretch>
          </p:blipFill>
          <p:spPr>
            <a:xfrm>
              <a:off x="3829058" y="5022455"/>
              <a:ext cx="413385" cy="367185"/>
            </a:xfrm>
            <a:prstGeom prst="rect">
              <a:avLst/>
            </a:prstGeom>
          </p:spPr>
        </p:pic>
      </p:grpSp>
    </p:spTree>
    <p:extLst>
      <p:ext uri="{BB962C8B-B14F-4D97-AF65-F5344CB8AC3E}">
        <p14:creationId xmlns:p14="http://schemas.microsoft.com/office/powerpoint/2010/main" val="286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958838" y="4089071"/>
            <a:ext cx="2631569"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Reduced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DevOps</a:t>
            </a:r>
          </a:p>
        </p:txBody>
      </p:sp>
      <p:grpSp>
        <p:nvGrpSpPr>
          <p:cNvPr id="237" name="Group 236"/>
          <p:cNvGrpSpPr/>
          <p:nvPr/>
        </p:nvGrpSpPr>
        <p:grpSpPr>
          <a:xfrm>
            <a:off x="5415128" y="2307603"/>
            <a:ext cx="1718990" cy="1718991"/>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
        <p:nvSpPr>
          <p:cNvPr id="10" name="TextBox 9"/>
          <p:cNvSpPr txBox="1"/>
          <p:nvPr/>
        </p:nvSpPr>
        <p:spPr>
          <a:xfrm>
            <a:off x="1329390" y="4089071"/>
            <a:ext cx="271937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Manage apps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not servers</a:t>
            </a:r>
          </a:p>
        </p:txBody>
      </p:sp>
      <p:grpSp>
        <p:nvGrpSpPr>
          <p:cNvPr id="250" name="Group 249"/>
          <p:cNvGrpSpPr/>
          <p:nvPr/>
        </p:nvGrpSpPr>
        <p:grpSpPr>
          <a:xfrm>
            <a:off x="1829582" y="2307603"/>
            <a:ext cx="1718991" cy="1718991"/>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
        <p:nvSpPr>
          <p:cNvPr id="61" name="TextBox 60"/>
          <p:cNvSpPr txBox="1"/>
          <p:nvPr/>
        </p:nvSpPr>
        <p:spPr>
          <a:xfrm>
            <a:off x="8527063" y="4118167"/>
            <a:ext cx="250425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Faster time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919695" y="2336699"/>
            <a:ext cx="1718990" cy="1718991"/>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
        <p:nvSpPr>
          <p:cNvPr id="38" name="Rectangle 37"/>
          <p:cNvSpPr/>
          <p:nvPr/>
        </p:nvSpPr>
        <p:spPr>
          <a:xfrm>
            <a:off x="882" y="0"/>
            <a:ext cx="12434711" cy="188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9" name="Title 3"/>
          <p:cNvSpPr txBox="1">
            <a:spLocks/>
          </p:cNvSpPr>
          <p:nvPr/>
        </p:nvSpPr>
        <p:spPr>
          <a:xfrm>
            <a:off x="427860" y="663479"/>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104" dirty="0">
                <a:solidFill>
                  <a:prstClr val="white"/>
                </a:solidFill>
                <a:latin typeface="Calibri Light" panose="020F0302020204030204"/>
              </a:rPr>
              <a:t>Benefits of Serverless</a:t>
            </a:r>
          </a:p>
        </p:txBody>
      </p:sp>
    </p:spTree>
    <p:extLst>
      <p:ext uri="{BB962C8B-B14F-4D97-AF65-F5344CB8AC3E}">
        <p14:creationId xmlns:p14="http://schemas.microsoft.com/office/powerpoint/2010/main" val="25318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74639" y="295275"/>
            <a:ext cx="11889564" cy="917575"/>
          </a:xfrm>
        </p:spPr>
        <p:txBody>
          <a:bodyPr/>
          <a:lstStyle/>
          <a:p>
            <a:r>
              <a:rPr lang="en-US" dirty="0"/>
              <a:t>Serverless application platform components</a:t>
            </a:r>
          </a:p>
        </p:txBody>
      </p:sp>
      <p:grpSp>
        <p:nvGrpSpPr>
          <p:cNvPr id="58" name="Group 57">
            <a:extLst>
              <a:ext uri="{FF2B5EF4-FFF2-40B4-BE49-F238E27FC236}">
                <a16:creationId xmlns:a16="http://schemas.microsoft.com/office/drawing/2014/main" xmlns="" id="{67B06F05-FA45-49F3-AA24-9BE1F68D4831}"/>
              </a:ext>
            </a:extLst>
          </p:cNvPr>
          <p:cNvGrpSpPr/>
          <p:nvPr/>
        </p:nvGrpSpPr>
        <p:grpSpPr>
          <a:xfrm>
            <a:off x="4720327" y="2376923"/>
            <a:ext cx="2793757" cy="2011027"/>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5255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74639" y="295275"/>
            <a:ext cx="11889564" cy="917575"/>
          </a:xfrm>
        </p:spPr>
        <p:txBody>
          <a:bodyPr/>
          <a:lstStyle/>
          <a:p>
            <a:r>
              <a:rPr lang="en-US" dirty="0"/>
              <a:t>Serverless application platform components</a:t>
            </a:r>
          </a:p>
        </p:txBody>
      </p:sp>
      <p:grpSp>
        <p:nvGrpSpPr>
          <p:cNvPr id="58" name="Group 57">
            <a:extLst>
              <a:ext uri="{FF2B5EF4-FFF2-40B4-BE49-F238E27FC236}">
                <a16:creationId xmlns:a16="http://schemas.microsoft.com/office/drawing/2014/main" xmlns="" id="{67B06F05-FA45-49F3-AA24-9BE1F68D4831}"/>
              </a:ext>
            </a:extLst>
          </p:cNvPr>
          <p:cNvGrpSpPr/>
          <p:nvPr/>
        </p:nvGrpSpPr>
        <p:grpSpPr>
          <a:xfrm>
            <a:off x="6167680" y="2354262"/>
            <a:ext cx="2793757" cy="2011027"/>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xmlns="" id="{28255247-37E8-4918-8908-C0479F4F5EF2}"/>
              </a:ext>
            </a:extLst>
          </p:cNvPr>
          <p:cNvGrpSpPr/>
          <p:nvPr/>
        </p:nvGrpSpPr>
        <p:grpSpPr>
          <a:xfrm>
            <a:off x="3322637" y="2354262"/>
            <a:ext cx="2793757" cy="2011027"/>
            <a:chOff x="6265951" y="2389036"/>
            <a:chExt cx="2794153" cy="2011312"/>
          </a:xfrm>
        </p:grpSpPr>
        <p:sp>
          <p:nvSpPr>
            <p:cNvPr id="15" name="Rectangle 14">
              <a:extLst>
                <a:ext uri="{FF2B5EF4-FFF2-40B4-BE49-F238E27FC236}">
                  <a16:creationId xmlns:a16="http://schemas.microsoft.com/office/drawing/2014/main" xmlns=""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16" name="Rectangle 15">
              <a:extLst>
                <a:ext uri="{FF2B5EF4-FFF2-40B4-BE49-F238E27FC236}">
                  <a16:creationId xmlns:a16="http://schemas.microsoft.com/office/drawing/2014/main" xmlns=""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17" name="Group 16">
              <a:extLst>
                <a:ext uri="{FF2B5EF4-FFF2-40B4-BE49-F238E27FC236}">
                  <a16:creationId xmlns:a16="http://schemas.microsoft.com/office/drawing/2014/main" xmlns="" id="{E27219AF-100D-41F8-9B8E-31FB3C44734C}"/>
                </a:ext>
              </a:extLst>
            </p:cNvPr>
            <p:cNvGrpSpPr/>
            <p:nvPr/>
          </p:nvGrpSpPr>
          <p:grpSpPr>
            <a:xfrm>
              <a:off x="6478718" y="2558746"/>
              <a:ext cx="499172" cy="273354"/>
              <a:chOff x="7712710" y="2866532"/>
              <a:chExt cx="900970" cy="493385"/>
            </a:xfrm>
          </p:grpSpPr>
          <p:sp>
            <p:nvSpPr>
              <p:cNvPr id="18" name="Rectangle 17">
                <a:extLst>
                  <a:ext uri="{FF2B5EF4-FFF2-40B4-BE49-F238E27FC236}">
                    <a16:creationId xmlns:a16="http://schemas.microsoft.com/office/drawing/2014/main" xmlns=""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xmlns=""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xmlns=""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xmlns=""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Left Brace 21">
                <a:extLst>
                  <a:ext uri="{FF2B5EF4-FFF2-40B4-BE49-F238E27FC236}">
                    <a16:creationId xmlns:a16="http://schemas.microsoft.com/office/drawing/2014/main" xmlns=""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xmlns=""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13532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7011C7-DC3B-4CAD-9486-A5B5BD5C421B}"/>
              </a:ext>
            </a:extLst>
          </p:cNvPr>
          <p:cNvSpPr>
            <a:spLocks noGrp="1"/>
          </p:cNvSpPr>
          <p:nvPr>
            <p:ph type="title"/>
          </p:nvPr>
        </p:nvSpPr>
        <p:spPr/>
        <p:txBody>
          <a:bodyPr/>
          <a:lstStyle/>
          <a:p>
            <a:r>
              <a:rPr lang="en-US" dirty="0"/>
              <a:t>Serverless application platform components</a:t>
            </a:r>
          </a:p>
        </p:txBody>
      </p:sp>
      <p:grpSp>
        <p:nvGrpSpPr>
          <p:cNvPr id="3" name="Group 2">
            <a:extLst>
              <a:ext uri="{FF2B5EF4-FFF2-40B4-BE49-F238E27FC236}">
                <a16:creationId xmlns:a16="http://schemas.microsoft.com/office/drawing/2014/main" xmlns="" id="{51CE55AA-DDF9-47D1-8E24-1E0880F1CAD4}"/>
              </a:ext>
            </a:extLst>
          </p:cNvPr>
          <p:cNvGrpSpPr/>
          <p:nvPr/>
        </p:nvGrpSpPr>
        <p:grpSpPr>
          <a:xfrm>
            <a:off x="4734126" y="2399490"/>
            <a:ext cx="2793757" cy="2011027"/>
            <a:chOff x="6265951" y="2389036"/>
            <a:chExt cx="2794153" cy="2011312"/>
          </a:xfrm>
        </p:grpSpPr>
        <p:sp>
          <p:nvSpPr>
            <p:cNvPr id="4" name="Rectangle 3">
              <a:extLst>
                <a:ext uri="{FF2B5EF4-FFF2-40B4-BE49-F238E27FC236}">
                  <a16:creationId xmlns:a16="http://schemas.microsoft.com/office/drawing/2014/main" xmlns="" id="{F287F9F6-7F15-4BC1-A084-C5448EC9F7B0}"/>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5" name="Rectangle 4">
              <a:extLst>
                <a:ext uri="{FF2B5EF4-FFF2-40B4-BE49-F238E27FC236}">
                  <a16:creationId xmlns:a16="http://schemas.microsoft.com/office/drawing/2014/main" xmlns="" id="{6A239C19-C664-4B89-A500-BC8EE9B5121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 name="Group 5">
              <a:extLst>
                <a:ext uri="{FF2B5EF4-FFF2-40B4-BE49-F238E27FC236}">
                  <a16:creationId xmlns:a16="http://schemas.microsoft.com/office/drawing/2014/main" xmlns="" id="{8E8F888A-08E6-440C-B8F3-110F0B287C53}"/>
                </a:ext>
              </a:extLst>
            </p:cNvPr>
            <p:cNvGrpSpPr/>
            <p:nvPr/>
          </p:nvGrpSpPr>
          <p:grpSpPr>
            <a:xfrm>
              <a:off x="6478718" y="2558746"/>
              <a:ext cx="499172" cy="273354"/>
              <a:chOff x="7712710" y="2866532"/>
              <a:chExt cx="900970" cy="493385"/>
            </a:xfrm>
          </p:grpSpPr>
          <p:sp>
            <p:nvSpPr>
              <p:cNvPr id="7" name="Rectangle 6">
                <a:extLst>
                  <a:ext uri="{FF2B5EF4-FFF2-40B4-BE49-F238E27FC236}">
                    <a16:creationId xmlns:a16="http://schemas.microsoft.com/office/drawing/2014/main" xmlns="" id="{839F3162-A3C8-4BA8-91EA-7EB4BAA2726C}"/>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xmlns="" id="{56CC6AE4-1AEE-4E00-8BD3-DF39AE2DD2E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xmlns="" id="{CA4255C6-81F8-46DB-97DC-03E4A2CCFE6C}"/>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a:extLst>
                  <a:ext uri="{FF2B5EF4-FFF2-40B4-BE49-F238E27FC236}">
                    <a16:creationId xmlns:a16="http://schemas.microsoft.com/office/drawing/2014/main" xmlns="" id="{CEE1E8AA-9576-4505-BEBE-23DB2A686E07}"/>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xmlns="" id="{A5AEC3EB-4122-421D-A84D-33812C87DBC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Left Brace 11">
                <a:extLst>
                  <a:ext uri="{FF2B5EF4-FFF2-40B4-BE49-F238E27FC236}">
                    <a16:creationId xmlns:a16="http://schemas.microsoft.com/office/drawing/2014/main" xmlns="" id="{8CCC9ACB-4C34-4FF6-9934-3116720DB428}"/>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xmlns="" id="{F32279AF-0AF3-4CC9-9C66-A83F31FE3AFE}"/>
              </a:ext>
            </a:extLst>
          </p:cNvPr>
          <p:cNvGrpSpPr/>
          <p:nvPr/>
        </p:nvGrpSpPr>
        <p:grpSpPr>
          <a:xfrm>
            <a:off x="1883189" y="2399490"/>
            <a:ext cx="2793757" cy="2011027"/>
            <a:chOff x="9093048" y="2389036"/>
            <a:chExt cx="2794153" cy="2011312"/>
          </a:xfrm>
        </p:grpSpPr>
        <p:sp>
          <p:nvSpPr>
            <p:cNvPr id="14" name="Rectangle 13">
              <a:extLst>
                <a:ext uri="{FF2B5EF4-FFF2-40B4-BE49-F238E27FC236}">
                  <a16:creationId xmlns:a16="http://schemas.microsoft.com/office/drawing/2014/main" xmlns="" id="{7ECE9270-9EF8-4FBE-8806-12EA7C9222CA}"/>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xmlns="" id="{6494C3BF-E628-4F9E-9551-DA72B3D145AF}"/>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6" name="Picture 14" descr="Image result for azure event grid">
              <a:extLst>
                <a:ext uri="{FF2B5EF4-FFF2-40B4-BE49-F238E27FC236}">
                  <a16:creationId xmlns:a16="http://schemas.microsoft.com/office/drawing/2014/main" xmlns="" id="{9145B429-F6DE-4935-A409-07E796327DA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xmlns="" id="{E6504155-E10D-4EAD-8A27-4B8AE0C61C1D}"/>
              </a:ext>
            </a:extLst>
          </p:cNvPr>
          <p:cNvGrpSpPr/>
          <p:nvPr/>
        </p:nvGrpSpPr>
        <p:grpSpPr>
          <a:xfrm>
            <a:off x="7585064" y="2399490"/>
            <a:ext cx="2793757" cy="2011027"/>
            <a:chOff x="3436883" y="2389036"/>
            <a:chExt cx="2794153" cy="2011312"/>
          </a:xfrm>
        </p:grpSpPr>
        <p:sp>
          <p:nvSpPr>
            <p:cNvPr id="18" name="Rectangle 17">
              <a:extLst>
                <a:ext uri="{FF2B5EF4-FFF2-40B4-BE49-F238E27FC236}">
                  <a16:creationId xmlns:a16="http://schemas.microsoft.com/office/drawing/2014/main" xmlns="" id="{91DE1214-68A8-447A-BE29-FD312D915C7B}"/>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19" name="Rectangle 18">
              <a:extLst>
                <a:ext uri="{FF2B5EF4-FFF2-40B4-BE49-F238E27FC236}">
                  <a16:creationId xmlns:a16="http://schemas.microsoft.com/office/drawing/2014/main" xmlns="" id="{BE59C1B8-AD30-4786-A114-B88892011849}"/>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0" name="Group 19">
              <a:extLst>
                <a:ext uri="{FF2B5EF4-FFF2-40B4-BE49-F238E27FC236}">
                  <a16:creationId xmlns:a16="http://schemas.microsoft.com/office/drawing/2014/main" xmlns="" id="{F7B88FC4-006B-4946-B1CB-4B02A28B5B13}"/>
                </a:ext>
              </a:extLst>
            </p:cNvPr>
            <p:cNvGrpSpPr/>
            <p:nvPr/>
          </p:nvGrpSpPr>
          <p:grpSpPr>
            <a:xfrm>
              <a:off x="3626039" y="2531117"/>
              <a:ext cx="481498" cy="321504"/>
              <a:chOff x="6795675" y="2984792"/>
              <a:chExt cx="651897" cy="435283"/>
            </a:xfrm>
            <a:solidFill>
              <a:schemeClr val="bg1"/>
            </a:solidFill>
          </p:grpSpPr>
          <p:sp>
            <p:nvSpPr>
              <p:cNvPr id="21" name="Freeform 18">
                <a:extLst>
                  <a:ext uri="{FF2B5EF4-FFF2-40B4-BE49-F238E27FC236}">
                    <a16:creationId xmlns:a16="http://schemas.microsoft.com/office/drawing/2014/main" xmlns="" id="{42D2EE24-2592-4DEF-B6F1-8752AB9D0AE8}"/>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xmlns="" id="{A8BF087D-225F-4EAB-9993-807D0911FBAB}"/>
                  </a:ext>
                </a:extLst>
              </p:cNvPr>
              <p:cNvGrpSpPr/>
              <p:nvPr/>
            </p:nvGrpSpPr>
            <p:grpSpPr>
              <a:xfrm>
                <a:off x="6795675" y="3059346"/>
                <a:ext cx="141873" cy="271583"/>
                <a:chOff x="3016688" y="2176623"/>
                <a:chExt cx="166688" cy="319087"/>
              </a:xfrm>
              <a:grpFill/>
            </p:grpSpPr>
            <p:cxnSp>
              <p:nvCxnSpPr>
                <p:cNvPr id="26" name="Straight Connector 25">
                  <a:extLst>
                    <a:ext uri="{FF2B5EF4-FFF2-40B4-BE49-F238E27FC236}">
                      <a16:creationId xmlns:a16="http://schemas.microsoft.com/office/drawing/2014/main" xmlns="" id="{57BBF543-11FE-4B78-9333-C6D9F766F5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2232D600-E891-4FFF-A75A-8D0F28DA86E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xmlns="" id="{CC50AFDD-DA7D-4713-A125-5E6B1BC8979F}"/>
                  </a:ext>
                </a:extLst>
              </p:cNvPr>
              <p:cNvGrpSpPr/>
              <p:nvPr/>
            </p:nvGrpSpPr>
            <p:grpSpPr>
              <a:xfrm flipH="1">
                <a:off x="7305699" y="3059346"/>
                <a:ext cx="141873" cy="271583"/>
                <a:chOff x="3016688" y="2176623"/>
                <a:chExt cx="166688" cy="319087"/>
              </a:xfrm>
              <a:grpFill/>
            </p:grpSpPr>
            <p:cxnSp>
              <p:nvCxnSpPr>
                <p:cNvPr id="24" name="Straight Connector 23">
                  <a:extLst>
                    <a:ext uri="{FF2B5EF4-FFF2-40B4-BE49-F238E27FC236}">
                      <a16:creationId xmlns:a16="http://schemas.microsoft.com/office/drawing/2014/main" xmlns="" id="{4672C92C-AAE4-4E7B-9775-EC6691D6C5D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E016FBFF-B4DD-4BE9-8147-53DAF9376B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5105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xmlns="" id="{1E0635CD-F3E3-4131-B424-E0BC13FEDD78}"/>
              </a:ext>
            </a:extLst>
          </p:cNvPr>
          <p:cNvSpPr>
            <a:spLocks noGrp="1"/>
          </p:cNvSpPr>
          <p:nvPr>
            <p:ph type="title"/>
          </p:nvPr>
        </p:nvSpPr>
        <p:spPr>
          <a:xfrm>
            <a:off x="274639" y="295275"/>
            <a:ext cx="11889564" cy="917575"/>
          </a:xfrm>
        </p:spPr>
        <p:txBody>
          <a:bodyPr/>
          <a:lstStyle/>
          <a:p>
            <a:r>
              <a:rPr lang="en-US" dirty="0"/>
              <a:t>Serverless application platform components</a:t>
            </a:r>
          </a:p>
        </p:txBody>
      </p:sp>
      <p:sp>
        <p:nvSpPr>
          <p:cNvPr id="30" name="Rectangle 29">
            <a:extLst>
              <a:ext uri="{FF2B5EF4-FFF2-40B4-BE49-F238E27FC236}">
                <a16:creationId xmlns:a16="http://schemas.microsoft.com/office/drawing/2014/main" xmlns="" id="{90E0B528-84CA-4ED5-BAFE-1959AF3FBA32}"/>
              </a:ext>
            </a:extLst>
          </p:cNvPr>
          <p:cNvSpPr/>
          <p:nvPr/>
        </p:nvSpPr>
        <p:spPr bwMode="auto">
          <a:xfrm>
            <a:off x="1798637"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1" name="Group 30">
            <a:extLst>
              <a:ext uri="{FF2B5EF4-FFF2-40B4-BE49-F238E27FC236}">
                <a16:creationId xmlns:a16="http://schemas.microsoft.com/office/drawing/2014/main" xmlns="" id="{717F0D13-C4BD-4727-B074-E0A61CD1E67B}"/>
              </a:ext>
            </a:extLst>
          </p:cNvPr>
          <p:cNvGrpSpPr/>
          <p:nvPr/>
        </p:nvGrpSpPr>
        <p:grpSpPr>
          <a:xfrm>
            <a:off x="4734126" y="2399490"/>
            <a:ext cx="2793757" cy="2011027"/>
            <a:chOff x="6265951" y="2389036"/>
            <a:chExt cx="2794153" cy="2011312"/>
          </a:xfrm>
        </p:grpSpPr>
        <p:sp>
          <p:nvSpPr>
            <p:cNvPr id="32" name="Rectangle 31">
              <a:extLst>
                <a:ext uri="{FF2B5EF4-FFF2-40B4-BE49-F238E27FC236}">
                  <a16:creationId xmlns:a16="http://schemas.microsoft.com/office/drawing/2014/main" xmlns=""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33" name="Rectangle 32">
              <a:extLst>
                <a:ext uri="{FF2B5EF4-FFF2-40B4-BE49-F238E27FC236}">
                  <a16:creationId xmlns:a16="http://schemas.microsoft.com/office/drawing/2014/main" xmlns=""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34" name="Group 33">
              <a:extLst>
                <a:ext uri="{FF2B5EF4-FFF2-40B4-BE49-F238E27FC236}">
                  <a16:creationId xmlns:a16="http://schemas.microsoft.com/office/drawing/2014/main" xmlns=""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xmlns=""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xmlns=""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xmlns=""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xmlns=""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eft Brace 38">
                <a:extLst>
                  <a:ext uri="{FF2B5EF4-FFF2-40B4-BE49-F238E27FC236}">
                    <a16:creationId xmlns:a16="http://schemas.microsoft.com/office/drawing/2014/main" xmlns=""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xmlns=""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xmlns="" id="{F80E15CF-780A-4F4D-BC36-EC66AFAB317D}"/>
              </a:ext>
            </a:extLst>
          </p:cNvPr>
          <p:cNvGrpSpPr/>
          <p:nvPr/>
        </p:nvGrpSpPr>
        <p:grpSpPr>
          <a:xfrm>
            <a:off x="1895412" y="5127729"/>
            <a:ext cx="8449119" cy="1137358"/>
            <a:chOff x="3436883" y="5127960"/>
            <a:chExt cx="8450318" cy="1137519"/>
          </a:xfrm>
        </p:grpSpPr>
        <p:sp>
          <p:nvSpPr>
            <p:cNvPr id="42" name="Rectangle 41">
              <a:extLst>
                <a:ext uri="{FF2B5EF4-FFF2-40B4-BE49-F238E27FC236}">
                  <a16:creationId xmlns:a16="http://schemas.microsoft.com/office/drawing/2014/main" xmlns=""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43" name="Rectangle 42">
              <a:extLst>
                <a:ext uri="{FF2B5EF4-FFF2-40B4-BE49-F238E27FC236}">
                  <a16:creationId xmlns:a16="http://schemas.microsoft.com/office/drawing/2014/main" xmlns=""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44" name="Rectangle 43">
              <a:extLst>
                <a:ext uri="{FF2B5EF4-FFF2-40B4-BE49-F238E27FC236}">
                  <a16:creationId xmlns:a16="http://schemas.microsoft.com/office/drawing/2014/main" xmlns=""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45" name="Rectangle 44">
              <a:extLst>
                <a:ext uri="{FF2B5EF4-FFF2-40B4-BE49-F238E27FC236}">
                  <a16:creationId xmlns:a16="http://schemas.microsoft.com/office/drawing/2014/main" xmlns=""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46" name="Rectangle 45">
              <a:extLst>
                <a:ext uri="{FF2B5EF4-FFF2-40B4-BE49-F238E27FC236}">
                  <a16:creationId xmlns:a16="http://schemas.microsoft.com/office/drawing/2014/main" xmlns=""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47" name="Rectangle 46">
              <a:extLst>
                <a:ext uri="{FF2B5EF4-FFF2-40B4-BE49-F238E27FC236}">
                  <a16:creationId xmlns:a16="http://schemas.microsoft.com/office/drawing/2014/main" xmlns=""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xmlns=""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xmlns=""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xmlns=""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xmlns=""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xmlns=""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xmlns=""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xmlns="" id="{BEDFECEE-1F4F-42FB-AB7C-6AF579F485E8}"/>
              </a:ext>
            </a:extLst>
          </p:cNvPr>
          <p:cNvGrpSpPr/>
          <p:nvPr/>
        </p:nvGrpSpPr>
        <p:grpSpPr>
          <a:xfrm>
            <a:off x="1883189" y="2399490"/>
            <a:ext cx="2793757" cy="2011027"/>
            <a:chOff x="9093048" y="2389036"/>
            <a:chExt cx="2794153" cy="2011312"/>
          </a:xfrm>
        </p:grpSpPr>
        <p:sp>
          <p:nvSpPr>
            <p:cNvPr id="55" name="Rectangle 54">
              <a:extLst>
                <a:ext uri="{FF2B5EF4-FFF2-40B4-BE49-F238E27FC236}">
                  <a16:creationId xmlns:a16="http://schemas.microsoft.com/office/drawing/2014/main" xmlns=""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xmlns=""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57" name="Picture 14" descr="Image result for azure event grid">
              <a:extLst>
                <a:ext uri="{FF2B5EF4-FFF2-40B4-BE49-F238E27FC236}">
                  <a16:creationId xmlns:a16="http://schemas.microsoft.com/office/drawing/2014/main" xmlns=""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xmlns="" id="{67B06F05-FA45-49F3-AA24-9BE1F68D4831}"/>
              </a:ext>
            </a:extLst>
          </p:cNvPr>
          <p:cNvGrpSpPr/>
          <p:nvPr/>
        </p:nvGrpSpPr>
        <p:grpSpPr>
          <a:xfrm>
            <a:off x="7585064" y="2399490"/>
            <a:ext cx="2793757" cy="2011027"/>
            <a:chOff x="3436883" y="2389036"/>
            <a:chExt cx="2794153" cy="2011312"/>
          </a:xfrm>
        </p:grpSpPr>
        <p:sp>
          <p:nvSpPr>
            <p:cNvPr id="59" name="Rectangle 58">
              <a:extLst>
                <a:ext uri="{FF2B5EF4-FFF2-40B4-BE49-F238E27FC236}">
                  <a16:creationId xmlns:a16="http://schemas.microsoft.com/office/drawing/2014/main" xmlns=""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xmlns=""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61" name="Group 60">
              <a:extLst>
                <a:ext uri="{FF2B5EF4-FFF2-40B4-BE49-F238E27FC236}">
                  <a16:creationId xmlns:a16="http://schemas.microsoft.com/office/drawing/2014/main" xmlns=""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xmlns=""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xmlns=""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xmlns=""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xmlns=""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6437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340503"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xmlns="" id="{175652AA-13F9-4707-A9C6-B55726FC4687}"/>
              </a:ext>
            </a:extLst>
          </p:cNvPr>
          <p:cNvGrpSpPr/>
          <p:nvPr/>
        </p:nvGrpSpPr>
        <p:grpSpPr>
          <a:xfrm>
            <a:off x="6275992" y="2399490"/>
            <a:ext cx="2793757" cy="2011027"/>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xmlns="" id="{7D77C0AF-F903-4B2A-9EA2-90E264AA40EA}"/>
              </a:ext>
            </a:extLst>
          </p:cNvPr>
          <p:cNvGrpSpPr/>
          <p:nvPr/>
        </p:nvGrpSpPr>
        <p:grpSpPr>
          <a:xfrm>
            <a:off x="3437278" y="5127729"/>
            <a:ext cx="8449119" cy="11373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xmlns=""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xmlns=""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xmlns=""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xmlns=""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xmlns=""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xmlns=""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xmlns=""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01C07370-93F9-4248-84DE-5EDFA8FEBCB5}"/>
              </a:ext>
            </a:extLst>
          </p:cNvPr>
          <p:cNvGrpSpPr/>
          <p:nvPr/>
        </p:nvGrpSpPr>
        <p:grpSpPr>
          <a:xfrm>
            <a:off x="466574" y="1582600"/>
            <a:ext cx="2639049" cy="478835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xmlns=""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xmlns=""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xmlns=""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xmlns="" id="{1B25196E-D5E4-49A3-B071-864CAAE3863B}"/>
              </a:ext>
            </a:extLst>
          </p:cNvPr>
          <p:cNvGrpSpPr/>
          <p:nvPr/>
        </p:nvGrpSpPr>
        <p:grpSpPr>
          <a:xfrm>
            <a:off x="3425055" y="2399490"/>
            <a:ext cx="2793757" cy="2011027"/>
            <a:chOff x="9093048" y="2389036"/>
            <a:chExt cx="2794153" cy="2011312"/>
          </a:xfrm>
        </p:grpSpPr>
        <p:sp>
          <p:nvSpPr>
            <p:cNvPr id="68" name="Rectangle 67">
              <a:extLst>
                <a:ext uri="{FF2B5EF4-FFF2-40B4-BE49-F238E27FC236}">
                  <a16:creationId xmlns:a16="http://schemas.microsoft.com/office/drawing/2014/main" xmlns=""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xmlns=""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xmlns=""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xmlns="" id="{FD7A6A91-8AEF-44FA-B6FE-3C40FFEA9B3F}"/>
              </a:ext>
            </a:extLst>
          </p:cNvPr>
          <p:cNvGrpSpPr/>
          <p:nvPr/>
        </p:nvGrpSpPr>
        <p:grpSpPr>
          <a:xfrm>
            <a:off x="9126930" y="2399490"/>
            <a:ext cx="2793757" cy="2011027"/>
            <a:chOff x="3436883" y="2389036"/>
            <a:chExt cx="2794153" cy="2011312"/>
          </a:xfrm>
        </p:grpSpPr>
        <p:sp>
          <p:nvSpPr>
            <p:cNvPr id="80" name="Rectangle 79">
              <a:extLst>
                <a:ext uri="{FF2B5EF4-FFF2-40B4-BE49-F238E27FC236}">
                  <a16:creationId xmlns:a16="http://schemas.microsoft.com/office/drawing/2014/main" xmlns=""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xmlns=""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xmlns=""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xmlns=""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xmlns=""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xmlns=""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xmlns=""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xmlns=""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74001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xmlns="" id="{C4EB9A5B-390D-4A63-AE69-31ED9E573F49}"/>
              </a:ext>
            </a:extLst>
          </p:cNvPr>
          <p:cNvGrpSpPr/>
          <p:nvPr/>
        </p:nvGrpSpPr>
        <p:grpSpPr>
          <a:xfrm>
            <a:off x="6286208" y="4352900"/>
            <a:ext cx="5221073" cy="2072915"/>
            <a:chOff x="6240725" y="4238749"/>
            <a:chExt cx="5733470" cy="2276351"/>
          </a:xfrm>
        </p:grpSpPr>
        <p:sp>
          <p:nvSpPr>
            <p:cNvPr id="19" name="Rectangle 18">
              <a:extLst>
                <a:ext uri="{FF2B5EF4-FFF2-40B4-BE49-F238E27FC236}">
                  <a16:creationId xmlns:a16="http://schemas.microsoft.com/office/drawing/2014/main" xmlns=""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xmlns=""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xmlns=""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xmlns="" id="{EB2CD1C4-64C0-4EAA-905C-08E17E73A644}"/>
                </a:ext>
              </a:extLst>
            </p:cNvPr>
            <p:cNvSpPr>
              <a:spLocks noChangeArrowheads="1"/>
            </p:cNvSpPr>
            <p:nvPr/>
          </p:nvSpPr>
          <p:spPr bwMode="auto">
            <a:xfrm>
              <a:off x="11102257" y="4785992"/>
              <a:ext cx="2100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dirty="0">
                  <a:solidFill>
                    <a:srgbClr val="FFFFFF"/>
                  </a:solidFill>
                  <a:latin typeface="Segoe UI" panose="020B0502040204020203" pitchFamily="34" charset="0"/>
                </a:rPr>
                <a:t>...</a:t>
              </a:r>
              <a:endParaRPr lang="en-US" altLang="en-US" sz="900" kern="0" dirty="0">
                <a:solidFill>
                  <a:prstClr val="black"/>
                </a:solidFill>
              </a:endParaRPr>
            </a:p>
          </p:txBody>
        </p:sp>
        <p:grpSp>
          <p:nvGrpSpPr>
            <p:cNvPr id="110" name="Group 109">
              <a:extLst>
                <a:ext uri="{FF2B5EF4-FFF2-40B4-BE49-F238E27FC236}">
                  <a16:creationId xmlns:a16="http://schemas.microsoft.com/office/drawing/2014/main" xmlns=""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xmlns=""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xmlns=""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xmlns=""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xmlns="" id="{95F7A4F8-0409-415E-9CA0-7C98DF8ECEB1}"/>
                </a:ext>
              </a:extLst>
            </p:cNvPr>
            <p:cNvSpPr>
              <a:spLocks noChangeArrowheads="1"/>
            </p:cNvSpPr>
            <p:nvPr/>
          </p:nvSpPr>
          <p:spPr bwMode="auto">
            <a:xfrm>
              <a:off x="10778612" y="6024906"/>
              <a:ext cx="83484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xmlns=""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xmlns=""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xmlns=""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xmlns=""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xmlns=""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xmlns=""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xmlns=""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xmlns=""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xmlns=""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xmlns=""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xmlns=""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xmlns=""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xmlns=""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xmlns=""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xmlns="" id="{4BA80EEB-9D7B-445B-994F-9C300A1BE10B}"/>
                </a:ext>
              </a:extLst>
            </p:cNvPr>
            <p:cNvSpPr>
              <a:spLocks noChangeArrowheads="1"/>
            </p:cNvSpPr>
            <p:nvPr/>
          </p:nvSpPr>
          <p:spPr bwMode="auto">
            <a:xfrm>
              <a:off x="6517917" y="6024906"/>
              <a:ext cx="82945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xmlns=""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xmlns=""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xmlns="" id="{DBC3B1B7-EFB5-4478-AB43-D6148BA8FFF2}"/>
                </a:ext>
              </a:extLst>
            </p:cNvPr>
            <p:cNvSpPr>
              <a:spLocks noChangeArrowheads="1"/>
            </p:cNvSpPr>
            <p:nvPr/>
          </p:nvSpPr>
          <p:spPr bwMode="auto">
            <a:xfrm>
              <a:off x="6882147" y="4841872"/>
              <a:ext cx="113109"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dirty="0">
                  <a:solidFill>
                    <a:srgbClr val="FFFFFF"/>
                  </a:solidFill>
                  <a:latin typeface="Segoe UI" panose="020B0502040204020203" pitchFamily="34" charset="0"/>
                </a:rPr>
                <a:t>?</a:t>
              </a:r>
              <a:endParaRPr lang="en-US" altLang="en-US" sz="900" kern="0" dirty="0">
                <a:solidFill>
                  <a:prstClr val="black"/>
                </a:solidFill>
              </a:endParaRPr>
            </a:p>
          </p:txBody>
        </p:sp>
        <p:cxnSp>
          <p:nvCxnSpPr>
            <p:cNvPr id="111" name="Straight Arrow Connector 110">
              <a:extLst>
                <a:ext uri="{FF2B5EF4-FFF2-40B4-BE49-F238E27FC236}">
                  <a16:creationId xmlns:a16="http://schemas.microsoft.com/office/drawing/2014/main" xmlns=""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xmlns=""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xmlns=""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xmlns=""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xmlns=""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xmlns=""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xmlns=""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xmlns=""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xmlns=""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xmlns=""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xmlns=""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xmlns=""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xmlns=""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xmlns=""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xmlns=""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xmlns=""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xmlns=""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xmlns=""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xmlns=""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xmlns=""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xmlns=""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xmlns=""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xmlns=""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xmlns=""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xmlns="" id="{DD4518B0-AE6A-469D-88D8-F864365939DE}"/>
                </a:ext>
              </a:extLst>
            </p:cNvPr>
            <p:cNvSpPr>
              <a:spLocks noChangeArrowheads="1"/>
            </p:cNvSpPr>
            <p:nvPr/>
          </p:nvSpPr>
          <p:spPr bwMode="auto">
            <a:xfrm>
              <a:off x="8077683" y="6260060"/>
              <a:ext cx="21257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xmlns=""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xmlns=""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dirty="0">
                  <a:solidFill>
                    <a:srgbClr val="353535"/>
                  </a:solidFill>
                  <a:latin typeface="Segoe UI Semilight"/>
                </a:endParaRPr>
              </a:p>
            </p:txBody>
          </p:sp>
          <p:sp>
            <p:nvSpPr>
              <p:cNvPr id="122" name="Freeform 22">
                <a:extLst>
                  <a:ext uri="{FF2B5EF4-FFF2-40B4-BE49-F238E27FC236}">
                    <a16:creationId xmlns:a16="http://schemas.microsoft.com/office/drawing/2014/main" xmlns=""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sz="900" dirty="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xmlns=""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xmlns="" id="{96EBBE73-4A7C-4723-8E34-F028421AB1D9}"/>
              </a:ext>
            </a:extLst>
          </p:cNvPr>
          <p:cNvGrpSpPr/>
          <p:nvPr/>
        </p:nvGrpSpPr>
        <p:grpSpPr>
          <a:xfrm>
            <a:off x="941980" y="2134011"/>
            <a:ext cx="5221073" cy="2072915"/>
            <a:chOff x="454210" y="1916792"/>
            <a:chExt cx="5733470" cy="2276351"/>
          </a:xfrm>
        </p:grpSpPr>
        <p:sp>
          <p:nvSpPr>
            <p:cNvPr id="14" name="Rectangle 13">
              <a:extLst>
                <a:ext uri="{FF2B5EF4-FFF2-40B4-BE49-F238E27FC236}">
                  <a16:creationId xmlns:a16="http://schemas.microsoft.com/office/drawing/2014/main" xmlns=""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xmlns=""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xmlns=""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xmlns=""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xmlns=""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xmlns=""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xmlns=""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xmlns=""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xmlns=""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xmlns=""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xmlns=""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xmlns=""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xmlns=""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xmlns=""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xmlns=""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xmlns=""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xmlns=""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xmlns=""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xmlns=""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xmlns=""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xmlns=""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xmlns=""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xmlns=""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xmlns=""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xmlns=""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xmlns=""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xmlns=""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xmlns=""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xmlns=""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xmlns=""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xmlns=""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xmlns=""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xmlns=""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xmlns=""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xmlns=""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xmlns=""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xmlns=""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xmlns=""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xmlns=""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xmlns=""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xmlns=""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xmlns=""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xmlns=""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xmlns=""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xmlns=""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xmlns=""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xmlns=""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xmlns=""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xmlns=""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xmlns=""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xmlns=""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xmlns=""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xmlns=""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xmlns=""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xmlns=""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xmlns="" id="{017236C0-1C43-4134-AC95-58040EC8CBC1}"/>
                </a:ext>
              </a:extLst>
            </p:cNvPr>
            <p:cNvSpPr>
              <a:spLocks noChangeArrowheads="1"/>
            </p:cNvSpPr>
            <p:nvPr/>
          </p:nvSpPr>
          <p:spPr bwMode="auto">
            <a:xfrm>
              <a:off x="951790" y="3774773"/>
              <a:ext cx="140038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98" kern="0" dirty="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xmlns=""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xmlns=""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xmlns=""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xmlns=""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xmlns=""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xmlns=""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xmlns=""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xmlns=""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xmlns=""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xmlns=""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xmlns=""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xmlns=""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xmlns=""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xmlns=""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xmlns=""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xmlns=""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xmlns=""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xmlns=""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xmlns=""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xmlns=""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xmlns=""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xmlns=""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xmlns=""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xmlns=""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xmlns=""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xmlns=""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xmlns=""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xmlns=""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xmlns=""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xmlns=""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xmlns=""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xmlns=""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xmlns=""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xmlns=""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xmlns=""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xmlns=""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xmlns=""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xmlns=""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xmlns=""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xmlns=""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xmlns=""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xmlns=""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xmlns=""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xmlns=""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xmlns=""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xmlns=""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xmlns=""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xmlns=""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xmlns=""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xmlns="" id="{2F0773CD-5F27-48E0-927E-21C989AD81A5}"/>
                </a:ext>
              </a:extLst>
            </p:cNvPr>
            <p:cNvSpPr>
              <a:spLocks noChangeArrowheads="1"/>
            </p:cNvSpPr>
            <p:nvPr/>
          </p:nvSpPr>
          <p:spPr bwMode="auto">
            <a:xfrm>
              <a:off x="5017927" y="3774773"/>
              <a:ext cx="74507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xmlns="" id="{62B3E066-B4B7-41AC-93BC-EB00594350BF}"/>
                </a:ext>
              </a:extLst>
            </p:cNvPr>
            <p:cNvSpPr>
              <a:spLocks noChangeArrowheads="1"/>
            </p:cNvSpPr>
            <p:nvPr/>
          </p:nvSpPr>
          <p:spPr bwMode="auto">
            <a:xfrm>
              <a:off x="3234700" y="3774773"/>
              <a:ext cx="904865"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xmlns="" id="{2A8B2C46-9FF4-400E-9DB5-C5B777982563}"/>
              </a:ext>
            </a:extLst>
          </p:cNvPr>
          <p:cNvGrpSpPr/>
          <p:nvPr/>
        </p:nvGrpSpPr>
        <p:grpSpPr>
          <a:xfrm>
            <a:off x="941980" y="4352900"/>
            <a:ext cx="5221073" cy="2072915"/>
            <a:chOff x="454210" y="4238749"/>
            <a:chExt cx="5733470" cy="2276351"/>
          </a:xfrm>
        </p:grpSpPr>
        <p:sp>
          <p:nvSpPr>
            <p:cNvPr id="18" name="Rectangle 17">
              <a:extLst>
                <a:ext uri="{FF2B5EF4-FFF2-40B4-BE49-F238E27FC236}">
                  <a16:creationId xmlns:a16="http://schemas.microsoft.com/office/drawing/2014/main" xmlns=""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xmlns=""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xmlns=""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xmlns=""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xmlns=""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xmlns=""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xmlns=""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xmlns=""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xmlns=""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xmlns=""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xmlns=""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xmlns=""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xmlns=""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xmlns=""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xmlns=""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xmlns=""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xmlns=""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xmlns=""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xmlns=""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xmlns=""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xmlns=""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xmlns=""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xmlns=""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xmlns=""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xmlns=""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xmlns=""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xmlns="" id="{A93B5562-DFAA-4B84-9FAC-0B294998827E}"/>
                </a:ext>
              </a:extLst>
            </p:cNvPr>
            <p:cNvSpPr>
              <a:spLocks noChangeArrowheads="1"/>
            </p:cNvSpPr>
            <p:nvPr/>
          </p:nvSpPr>
          <p:spPr bwMode="auto">
            <a:xfrm>
              <a:off x="875215" y="6005909"/>
              <a:ext cx="99283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xmlns=""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xmlns=""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xmlns=""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xmlns=""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xmlns=""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xmlns=""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xmlns=""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xmlns=""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xmlns=""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xmlns=""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xmlns=""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xmlns=""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xmlns=""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xmlns=""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xmlns=""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xmlns=""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xmlns=""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xmlns=""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xmlns=""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xmlns=""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xmlns=""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xmlns=""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xmlns=""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xmlns=""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xmlns=""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xmlns=""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xmlns=""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xmlns=""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xmlns=""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xmlns=""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xmlns=""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xmlns=""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xmlns=""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xmlns=""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xmlns=""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xmlns=""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xmlns=""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xmlns=""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xmlns=""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xmlns=""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xmlns=""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xmlns=""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xmlns=""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xmlns=""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xmlns=""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xmlns=""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xmlns=""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xmlns=""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xmlns=""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xmlns=""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xmlns=""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xmlns=""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xmlns=""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xmlns=""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xmlns=""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xmlns=""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xmlns=""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xmlns=""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xmlns=""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xmlns=""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xmlns=""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xmlns=""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xmlns=""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xmlns=""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xmlns=""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xmlns=""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xmlns=""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xmlns=""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xmlns=""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xmlns=""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xmlns=""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xmlns=""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xmlns=""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xmlns=""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xmlns=""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xmlns="" id="{D37DFFCB-256B-4567-9BB5-7309C8A4F1E3}"/>
                </a:ext>
              </a:extLst>
            </p:cNvPr>
            <p:cNvSpPr>
              <a:spLocks noChangeArrowheads="1"/>
            </p:cNvSpPr>
            <p:nvPr/>
          </p:nvSpPr>
          <p:spPr bwMode="auto">
            <a:xfrm>
              <a:off x="2589029" y="6005909"/>
              <a:ext cx="728918"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xmlns="" id="{758E0FD9-4D29-4BD9-858E-C95B3081D61D}"/>
                </a:ext>
              </a:extLst>
            </p:cNvPr>
            <p:cNvSpPr>
              <a:spLocks noChangeArrowheads="1"/>
            </p:cNvSpPr>
            <p:nvPr/>
          </p:nvSpPr>
          <p:spPr bwMode="auto">
            <a:xfrm>
              <a:off x="4530183" y="6005909"/>
              <a:ext cx="935386"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xmlns="" id="{9CE69F5A-A6C2-46D1-8E1B-D3B888AC485C}"/>
              </a:ext>
            </a:extLst>
          </p:cNvPr>
          <p:cNvGrpSpPr/>
          <p:nvPr/>
        </p:nvGrpSpPr>
        <p:grpSpPr>
          <a:xfrm>
            <a:off x="6286208" y="2134011"/>
            <a:ext cx="5221073" cy="2072915"/>
            <a:chOff x="6240725" y="1916792"/>
            <a:chExt cx="5733470" cy="2276351"/>
          </a:xfrm>
        </p:grpSpPr>
        <p:sp>
          <p:nvSpPr>
            <p:cNvPr id="15" name="Rectangle 14">
              <a:extLst>
                <a:ext uri="{FF2B5EF4-FFF2-40B4-BE49-F238E27FC236}">
                  <a16:creationId xmlns:a16="http://schemas.microsoft.com/office/drawing/2014/main" xmlns=""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xmlns="" id="{A016DE09-C949-4826-82FE-2C731598510E}"/>
                </a:ext>
              </a:extLst>
            </p:cNvPr>
            <p:cNvSpPr>
              <a:spLocks noChangeArrowheads="1"/>
            </p:cNvSpPr>
            <p:nvPr/>
          </p:nvSpPr>
          <p:spPr bwMode="auto">
            <a:xfrm>
              <a:off x="10869280" y="3774773"/>
              <a:ext cx="653513"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xmlns="" id="{E7EC1039-2495-454F-843D-A87ED890D075}"/>
                </a:ext>
              </a:extLst>
            </p:cNvPr>
            <p:cNvSpPr>
              <a:spLocks noChangeArrowheads="1"/>
            </p:cNvSpPr>
            <p:nvPr/>
          </p:nvSpPr>
          <p:spPr bwMode="auto">
            <a:xfrm>
              <a:off x="6682194" y="3774773"/>
              <a:ext cx="500907" cy="31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xmlns=""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xmlns=""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xmlns=""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xmlns=""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xmlns=""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xmlns=""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xmlns=""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xmlns=""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xmlns=""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xmlns=""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xmlns=""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xmlns="" id="{3DCF0CD5-ED59-418B-9C51-8D9A5578B328}"/>
                </a:ext>
              </a:extLst>
            </p:cNvPr>
            <p:cNvSpPr>
              <a:spLocks noChangeArrowheads="1"/>
            </p:cNvSpPr>
            <p:nvPr/>
          </p:nvSpPr>
          <p:spPr bwMode="auto">
            <a:xfrm>
              <a:off x="8340715" y="3774773"/>
              <a:ext cx="1547605" cy="1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xmlns=""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xmlns=""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xmlns=""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xmlns=""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xmlns=""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xmlns=""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xmlns=""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xmlns=""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xmlns=""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xmlns=""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xmlns=""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xmlns=""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xmlns=""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xmlns=""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xmlns=""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xmlns=""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xmlns=""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xmlns=""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xmlns=""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xmlns=""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xmlns=""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xmlns=""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xmlns=""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xmlns=""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xmlns=""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xmlns=""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xmlns=""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xmlns=""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xmlns=""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xmlns=""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xmlns=""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xmlns=""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xmlns=""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29" name="Oval 270">
                <a:extLst>
                  <a:ext uri="{FF2B5EF4-FFF2-40B4-BE49-F238E27FC236}">
                    <a16:creationId xmlns:a16="http://schemas.microsoft.com/office/drawing/2014/main" xmlns=""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0" name="Oval 271">
                <a:extLst>
                  <a:ext uri="{FF2B5EF4-FFF2-40B4-BE49-F238E27FC236}">
                    <a16:creationId xmlns:a16="http://schemas.microsoft.com/office/drawing/2014/main" xmlns=""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1" name="Line 272">
                <a:extLst>
                  <a:ext uri="{FF2B5EF4-FFF2-40B4-BE49-F238E27FC236}">
                    <a16:creationId xmlns:a16="http://schemas.microsoft.com/office/drawing/2014/main" xmlns=""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2" name="Line 273">
                <a:extLst>
                  <a:ext uri="{FF2B5EF4-FFF2-40B4-BE49-F238E27FC236}">
                    <a16:creationId xmlns:a16="http://schemas.microsoft.com/office/drawing/2014/main" xmlns=""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3" name="Line 274">
                <a:extLst>
                  <a:ext uri="{FF2B5EF4-FFF2-40B4-BE49-F238E27FC236}">
                    <a16:creationId xmlns:a16="http://schemas.microsoft.com/office/drawing/2014/main" xmlns=""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4" name="Line 275">
                <a:extLst>
                  <a:ext uri="{FF2B5EF4-FFF2-40B4-BE49-F238E27FC236}">
                    <a16:creationId xmlns:a16="http://schemas.microsoft.com/office/drawing/2014/main" xmlns=""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5" name="Line 276">
                <a:extLst>
                  <a:ext uri="{FF2B5EF4-FFF2-40B4-BE49-F238E27FC236}">
                    <a16:creationId xmlns:a16="http://schemas.microsoft.com/office/drawing/2014/main" xmlns=""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6" name="Line 277">
                <a:extLst>
                  <a:ext uri="{FF2B5EF4-FFF2-40B4-BE49-F238E27FC236}">
                    <a16:creationId xmlns:a16="http://schemas.microsoft.com/office/drawing/2014/main" xmlns=""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7" name="Oval 278">
                <a:extLst>
                  <a:ext uri="{FF2B5EF4-FFF2-40B4-BE49-F238E27FC236}">
                    <a16:creationId xmlns:a16="http://schemas.microsoft.com/office/drawing/2014/main" xmlns=""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8" name="Oval 279">
                <a:extLst>
                  <a:ext uri="{FF2B5EF4-FFF2-40B4-BE49-F238E27FC236}">
                    <a16:creationId xmlns:a16="http://schemas.microsoft.com/office/drawing/2014/main" xmlns=""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39" name="Line 280">
                <a:extLst>
                  <a:ext uri="{FF2B5EF4-FFF2-40B4-BE49-F238E27FC236}">
                    <a16:creationId xmlns:a16="http://schemas.microsoft.com/office/drawing/2014/main" xmlns=""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0" name="Line 281">
                <a:extLst>
                  <a:ext uri="{FF2B5EF4-FFF2-40B4-BE49-F238E27FC236}">
                    <a16:creationId xmlns:a16="http://schemas.microsoft.com/office/drawing/2014/main" xmlns=""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1" name="Line 282">
                <a:extLst>
                  <a:ext uri="{FF2B5EF4-FFF2-40B4-BE49-F238E27FC236}">
                    <a16:creationId xmlns:a16="http://schemas.microsoft.com/office/drawing/2014/main" xmlns=""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nvGrpSpPr>
            <p:cNvPr id="446" name="Group 445">
              <a:extLst>
                <a:ext uri="{FF2B5EF4-FFF2-40B4-BE49-F238E27FC236}">
                  <a16:creationId xmlns:a16="http://schemas.microsoft.com/office/drawing/2014/main" xmlns=""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xmlns=""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xmlns=""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xmlns=""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xmlns=""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xmlns=""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xmlns=""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xmlns=""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xmlns=""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xmlns=""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xmlns=""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xmlns=""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xmlns=""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xmlns=""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xmlns=""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xmlns=""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xmlns=""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xmlns=""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xmlns=""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xmlns=""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xmlns=""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xmlns=""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xmlns=""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xmlns=""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xmlns=""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xmlns=""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xmlns=""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xmlns=""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xmlns=""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xmlns=""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xmlns=""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xmlns=""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xmlns=""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3" name="Freeform 6">
                  <a:extLst>
                    <a:ext uri="{FF2B5EF4-FFF2-40B4-BE49-F238E27FC236}">
                      <a16:creationId xmlns:a16="http://schemas.microsoft.com/office/drawing/2014/main" xmlns=""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4" name="Oval 7">
                  <a:extLst>
                    <a:ext uri="{FF2B5EF4-FFF2-40B4-BE49-F238E27FC236}">
                      <a16:creationId xmlns:a16="http://schemas.microsoft.com/office/drawing/2014/main" xmlns=""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sp>
              <p:nvSpPr>
                <p:cNvPr id="445" name="Freeform 8">
                  <a:extLst>
                    <a:ext uri="{FF2B5EF4-FFF2-40B4-BE49-F238E27FC236}">
                      <a16:creationId xmlns:a16="http://schemas.microsoft.com/office/drawing/2014/main" xmlns=""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a:solidFill>
                      <a:srgbClr val="353535"/>
                    </a:solidFill>
                    <a:latin typeface="Segoe UI Semilight"/>
                  </a:endParaRPr>
                </a:p>
              </p:txBody>
            </p:sp>
          </p:grpSp>
        </p:grpSp>
      </p:grpSp>
      <p:sp>
        <p:nvSpPr>
          <p:cNvPr id="451" name="Rectangle 450"/>
          <p:cNvSpPr/>
          <p:nvPr/>
        </p:nvSpPr>
        <p:spPr>
          <a:xfrm>
            <a:off x="882" y="0"/>
            <a:ext cx="12434711" cy="188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52" name="Title 3"/>
          <p:cNvSpPr txBox="1">
            <a:spLocks/>
          </p:cNvSpPr>
          <p:nvPr/>
        </p:nvSpPr>
        <p:spPr>
          <a:xfrm>
            <a:off x="427860" y="559987"/>
            <a:ext cx="11887878" cy="55418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104" dirty="0">
                <a:solidFill>
                  <a:prstClr val="white"/>
                </a:solidFill>
                <a:latin typeface="Calibri Light" panose="020F0302020204030204"/>
              </a:rPr>
              <a:t>Scenarios for Serverless</a:t>
            </a:r>
          </a:p>
        </p:txBody>
      </p:sp>
      <p:sp>
        <p:nvSpPr>
          <p:cNvPr id="453" name="Title 3"/>
          <p:cNvSpPr txBox="1">
            <a:spLocks/>
          </p:cNvSpPr>
          <p:nvPr/>
        </p:nvSpPr>
        <p:spPr>
          <a:xfrm>
            <a:off x="425772" y="1135398"/>
            <a:ext cx="11889966" cy="53649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836" spc="0" dirty="0">
                <a:solidFill>
                  <a:prstClr val="white"/>
                </a:solidFill>
                <a:latin typeface="Calibri Light" panose="020F0302020204030204"/>
                <a:cs typeface="Segoe UI Semilight" panose="020B0402040204020203" pitchFamily="34" charset="0"/>
              </a:rPr>
              <a:t>Anything that needs </a:t>
            </a:r>
            <a:r>
              <a:rPr lang="en-US" sz="1836" spc="0">
                <a:solidFill>
                  <a:prstClr val="white"/>
                </a:solidFill>
                <a:latin typeface="Calibri Light" panose="020F0302020204030204"/>
                <a:cs typeface="Segoe UI Semilight" panose="020B0402040204020203" pitchFamily="34" charset="0"/>
              </a:rPr>
              <a:t>to respond to events</a:t>
            </a:r>
            <a:endParaRPr lang="en-US" sz="1836" spc="0" dirty="0">
              <a:solidFill>
                <a:prstClr val="white"/>
              </a:solidFill>
              <a:latin typeface="Calibri Light" panose="020F0302020204030204"/>
              <a:cs typeface="Segoe UI Semilight" panose="020B0402040204020203" pitchFamily="34" charset="0"/>
            </a:endParaRPr>
          </a:p>
        </p:txBody>
      </p:sp>
    </p:spTree>
    <p:extLst>
      <p:ext uri="{BB962C8B-B14F-4D97-AF65-F5344CB8AC3E}">
        <p14:creationId xmlns:p14="http://schemas.microsoft.com/office/powerpoint/2010/main" val="7040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Manage all events in one place</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Unlock new scenarios for your apps</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rPr>
              <a:t>Ensure reliability and performance for your apps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5724218" y="3884368"/>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xmlns="" id="{45A8DCC9-3A23-4890-8CE0-9BC9B8830CF3}"/>
              </a:ext>
            </a:extLst>
          </p:cNvPr>
          <p:cNvSpPr/>
          <p:nvPr/>
        </p:nvSpPr>
        <p:spPr bwMode="auto">
          <a:xfrm>
            <a:off x="7419047" y="3154855"/>
            <a:ext cx="1389344" cy="151746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xmlns="" id="{54C1F869-625B-441E-975A-A010025C208E}"/>
              </a:ext>
            </a:extLst>
          </p:cNvPr>
          <p:cNvSpPr txBox="1"/>
          <p:nvPr/>
        </p:nvSpPr>
        <p:spPr>
          <a:xfrm>
            <a:off x="4352986" y="1339329"/>
            <a:ext cx="3043818" cy="690899"/>
          </a:xfrm>
          <a:prstGeom prst="rect">
            <a:avLst/>
          </a:prstGeom>
          <a:noFill/>
          <a:ln>
            <a:noFill/>
          </a:ln>
        </p:spPr>
        <p:txBody>
          <a:bodyPr wrap="square" lIns="182828" tIns="146262" rIns="182828" bIns="146262" rtlCol="0">
            <a:spAutoFit/>
          </a:bodyPr>
          <a:lstStyle/>
          <a:p>
            <a:pPr algn="ctr" defTabSz="1242714">
              <a:lnSpc>
                <a:spcPct val="90000"/>
              </a:lnSpc>
              <a:spcAft>
                <a:spcPts val="1224"/>
              </a:spcAft>
              <a:defRPr/>
            </a:pPr>
            <a:r>
              <a:rPr lang="en-US" sz="2800"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xmlns="" id="{5B0A3CF3-02E4-4784-AF6F-58086CAB2836}"/>
              </a:ext>
            </a:extLst>
          </p:cNvPr>
          <p:cNvSpPr txBox="1"/>
          <p:nvPr/>
        </p:nvSpPr>
        <p:spPr>
          <a:xfrm>
            <a:off x="9493977" y="1704981"/>
            <a:ext cx="2742421" cy="690899"/>
          </a:xfrm>
          <a:prstGeom prst="rect">
            <a:avLst/>
          </a:prstGeom>
          <a:noFill/>
          <a:ln>
            <a:noFill/>
          </a:ln>
        </p:spPr>
        <p:txBody>
          <a:bodyPr wrap="square" lIns="182828" tIns="146262" rIns="182828" bIns="146262" rtlCol="0">
            <a:spAutoFit/>
          </a:bodyPr>
          <a:lstStyle/>
          <a:p>
            <a:pPr algn="ctr" defTabSz="1242714">
              <a:lnSpc>
                <a:spcPct val="90000"/>
              </a:lnSpc>
              <a:spcAft>
                <a:spcPts val="1224"/>
              </a:spcAft>
              <a:defRPr/>
            </a:pPr>
            <a:r>
              <a:rPr lang="en-US" sz="2800"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xmlns="" id="{69635FC6-D649-4894-871A-4CDFAEF1217C}"/>
              </a:ext>
            </a:extLst>
          </p:cNvPr>
          <p:cNvCxnSpPr>
            <a:cxnSpLocks/>
          </p:cNvCxnSpPr>
          <p:nvPr/>
        </p:nvCxnSpPr>
        <p:spPr>
          <a:xfrm>
            <a:off x="5956430" y="3331111"/>
            <a:ext cx="936773" cy="909071"/>
          </a:xfrm>
          <a:prstGeom prst="line">
            <a:avLst/>
          </a:prstGeom>
          <a:noFill/>
          <a:ln w="9525" cap="flat" cmpd="sng" algn="ctr">
            <a:noFill/>
            <a:prstDash val="solid"/>
            <a:headEnd type="none"/>
            <a:tailEnd type="none"/>
          </a:ln>
          <a:effectLst/>
        </p:spPr>
      </p:cxnSp>
      <p:pic>
        <p:nvPicPr>
          <p:cNvPr id="14" name="Picture 13">
            <a:extLst>
              <a:ext uri="{FF2B5EF4-FFF2-40B4-BE49-F238E27FC236}">
                <a16:creationId xmlns:a16="http://schemas.microsoft.com/office/drawing/2014/main" xmlns="" id="{9318A858-FE0A-4AAC-860F-D5F1C3EE6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288" y="3491827"/>
            <a:ext cx="831397" cy="831397"/>
          </a:xfrm>
          <a:prstGeom prst="rect">
            <a:avLst/>
          </a:prstGeom>
        </p:spPr>
      </p:pic>
      <p:grpSp>
        <p:nvGrpSpPr>
          <p:cNvPr id="15" name="Group 14">
            <a:extLst>
              <a:ext uri="{FF2B5EF4-FFF2-40B4-BE49-F238E27FC236}">
                <a16:creationId xmlns:a16="http://schemas.microsoft.com/office/drawing/2014/main" xmlns="" id="{62B23851-BB12-46CA-9560-AD7746E1BF08}"/>
              </a:ext>
            </a:extLst>
          </p:cNvPr>
          <p:cNvGrpSpPr/>
          <p:nvPr/>
        </p:nvGrpSpPr>
        <p:grpSpPr>
          <a:xfrm>
            <a:off x="8930397" y="3102299"/>
            <a:ext cx="401816" cy="1638865"/>
            <a:chOff x="7224067" y="2912948"/>
            <a:chExt cx="661140" cy="2468880"/>
          </a:xfrm>
        </p:grpSpPr>
        <p:sp>
          <p:nvSpPr>
            <p:cNvPr id="16" name="Freeform 5">
              <a:extLst>
                <a:ext uri="{FF2B5EF4-FFF2-40B4-BE49-F238E27FC236}">
                  <a16:creationId xmlns:a16="http://schemas.microsoft.com/office/drawing/2014/main" xmlns="" id="{58403EF8-15C4-4906-A1B0-89FEFD308BB9}"/>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242"/>
              <a:endParaRPr lang="en-US" sz="900">
                <a:gradFill>
                  <a:gsLst>
                    <a:gs pos="0">
                      <a:srgbClr val="505050"/>
                    </a:gs>
                    <a:gs pos="100000">
                      <a:srgbClr val="505050"/>
                    </a:gs>
                  </a:gsLst>
                  <a:lin ang="5400000" scaled="1"/>
                </a:gradFill>
                <a:latin typeface="Segoe UI Semilight"/>
              </a:endParaRPr>
            </a:p>
          </p:txBody>
        </p:sp>
        <p:sp>
          <p:nvSpPr>
            <p:cNvPr id="17" name="arrow">
              <a:extLst>
                <a:ext uri="{FF2B5EF4-FFF2-40B4-BE49-F238E27FC236}">
                  <a16:creationId xmlns:a16="http://schemas.microsoft.com/office/drawing/2014/main" xmlns="" id="{B1E00ABC-4F2D-4E0F-9512-EAEC8FC465AE}"/>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242"/>
              <a:endParaRPr lang="en-US" sz="900">
                <a:gradFill>
                  <a:gsLst>
                    <a:gs pos="0">
                      <a:srgbClr val="505050"/>
                    </a:gs>
                    <a:gs pos="100000">
                      <a:srgbClr val="505050"/>
                    </a:gs>
                  </a:gsLst>
                  <a:lin ang="5400000" scaled="1"/>
                </a:gradFill>
                <a:latin typeface="Segoe UI Semilight"/>
              </a:endParaRPr>
            </a:p>
          </p:txBody>
        </p:sp>
      </p:grpSp>
      <p:grpSp>
        <p:nvGrpSpPr>
          <p:cNvPr id="18" name="Group 17">
            <a:extLst>
              <a:ext uri="{FF2B5EF4-FFF2-40B4-BE49-F238E27FC236}">
                <a16:creationId xmlns:a16="http://schemas.microsoft.com/office/drawing/2014/main" xmlns="" id="{E70816A6-BBA7-4300-B3FE-7887CC953EA9}"/>
              </a:ext>
            </a:extLst>
          </p:cNvPr>
          <p:cNvGrpSpPr/>
          <p:nvPr/>
        </p:nvGrpSpPr>
        <p:grpSpPr>
          <a:xfrm>
            <a:off x="4503685" y="2089816"/>
            <a:ext cx="2742421" cy="3638256"/>
            <a:chOff x="1646290" y="2327742"/>
            <a:chExt cx="2743200" cy="3639288"/>
          </a:xfrm>
        </p:grpSpPr>
        <p:sp>
          <p:nvSpPr>
            <p:cNvPr id="19" name="Rectangle 18">
              <a:extLst>
                <a:ext uri="{FF2B5EF4-FFF2-40B4-BE49-F238E27FC236}">
                  <a16:creationId xmlns:a16="http://schemas.microsoft.com/office/drawing/2014/main" xmlns="" id="{56ECED4C-7396-4CB9-AC3E-DB0A6B61D4CB}"/>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xmlns="" id="{1FF5F406-4127-491C-A71A-0FF7A03ECDD0}"/>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xmlns="" id="{752F241D-1AC0-42F0-A94C-BFAB12C5D708}"/>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xmlns="" id="{48D10ABF-2770-463C-813E-EBD6F8C98CB8}"/>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xmlns="" id="{F5BCFAC0-FE14-447F-B954-BD2432118FF5}"/>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xmlns="" id="{D8924FCF-7C80-41A4-BFA5-3E939B8C1BD4}"/>
              </a:ext>
            </a:extLst>
          </p:cNvPr>
          <p:cNvGrpSpPr/>
          <p:nvPr/>
        </p:nvGrpSpPr>
        <p:grpSpPr>
          <a:xfrm>
            <a:off x="9493977" y="2455467"/>
            <a:ext cx="2742421" cy="2916089"/>
            <a:chOff x="8047017" y="2693498"/>
            <a:chExt cx="2743200" cy="2916916"/>
          </a:xfrm>
        </p:grpSpPr>
        <p:sp>
          <p:nvSpPr>
            <p:cNvPr id="25" name="Rectangle 24">
              <a:extLst>
                <a:ext uri="{FF2B5EF4-FFF2-40B4-BE49-F238E27FC236}">
                  <a16:creationId xmlns:a16="http://schemas.microsoft.com/office/drawing/2014/main" xmlns="" id="{A433DAA6-9496-42BA-816D-0532A5DF8086}"/>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xmlns="" id="{9E459164-309E-487F-B613-2CC8D55E5C78}"/>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xmlns="" id="{5B03C36C-9C46-42D5-8D79-C36A2D165E89}"/>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xmlns="" id="{A92B4D15-FE1E-42EB-808B-B1F36E72FCD1}"/>
                </a:ext>
              </a:extLst>
            </p:cNvPr>
            <p:cNvSpPr/>
            <p:nvPr/>
          </p:nvSpPr>
          <p:spPr bwMode="auto">
            <a:xfrm>
              <a:off x="8047017" y="489718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xmlns="" id="{6E865442-6B34-4D8C-B826-7E67EFAE2564}"/>
              </a:ext>
            </a:extLst>
          </p:cNvPr>
          <p:cNvGrpSpPr/>
          <p:nvPr/>
        </p:nvGrpSpPr>
        <p:grpSpPr>
          <a:xfrm>
            <a:off x="4503682" y="2333461"/>
            <a:ext cx="2468183" cy="3150976"/>
            <a:chOff x="1646287" y="2571453"/>
            <a:chExt cx="2468883" cy="3151868"/>
          </a:xfrm>
        </p:grpSpPr>
        <p:sp>
          <p:nvSpPr>
            <p:cNvPr id="30" name="TextBox 29">
              <a:extLst>
                <a:ext uri="{FF2B5EF4-FFF2-40B4-BE49-F238E27FC236}">
                  <a16:creationId xmlns:a16="http://schemas.microsoft.com/office/drawing/2014/main" xmlns="" id="{9E601C61-5B76-4C8F-8367-95CC9842FAF5}"/>
                </a:ext>
              </a:extLst>
            </p:cNvPr>
            <p:cNvSpPr txBox="1"/>
            <p:nvPr/>
          </p:nvSpPr>
          <p:spPr>
            <a:xfrm>
              <a:off x="1646289" y="3302971"/>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xmlns="" id="{7C52A2AE-D135-4928-9CFF-8E5A754E327C}"/>
                </a:ext>
              </a:extLst>
            </p:cNvPr>
            <p:cNvSpPr txBox="1"/>
            <p:nvPr/>
          </p:nvSpPr>
          <p:spPr>
            <a:xfrm>
              <a:off x="1646290" y="4765996"/>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xmlns="" id="{14F31B23-449C-4C13-8DB5-DD5A49EE31DB}"/>
                </a:ext>
              </a:extLst>
            </p:cNvPr>
            <p:cNvSpPr txBox="1"/>
            <p:nvPr/>
          </p:nvSpPr>
          <p:spPr>
            <a:xfrm>
              <a:off x="1646290" y="4034484"/>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Azure Subscriptions</a:t>
              </a:r>
            </a:p>
          </p:txBody>
        </p:sp>
        <p:sp>
          <p:nvSpPr>
            <p:cNvPr id="33" name="TextBox 32">
              <a:extLst>
                <a:ext uri="{FF2B5EF4-FFF2-40B4-BE49-F238E27FC236}">
                  <a16:creationId xmlns:a16="http://schemas.microsoft.com/office/drawing/2014/main" xmlns="" id="{D0E8E130-C578-4BA0-BE93-AD6DE8589BE6}"/>
                </a:ext>
              </a:extLst>
            </p:cNvPr>
            <p:cNvSpPr txBox="1"/>
            <p:nvPr/>
          </p:nvSpPr>
          <p:spPr>
            <a:xfrm>
              <a:off x="1646287" y="5497508"/>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Custom Events</a:t>
              </a:r>
            </a:p>
          </p:txBody>
        </p:sp>
        <p:sp>
          <p:nvSpPr>
            <p:cNvPr id="34" name="TextBox 33">
              <a:extLst>
                <a:ext uri="{FF2B5EF4-FFF2-40B4-BE49-F238E27FC236}">
                  <a16:creationId xmlns:a16="http://schemas.microsoft.com/office/drawing/2014/main" xmlns="" id="{DCBADA3B-B6EA-4AD1-8FF3-6D2BF9C2B7C0}"/>
                </a:ext>
              </a:extLst>
            </p:cNvPr>
            <p:cNvSpPr txBox="1"/>
            <p:nvPr/>
          </p:nvSpPr>
          <p:spPr>
            <a:xfrm>
              <a:off x="1646290" y="2571453"/>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Blob Storage</a:t>
              </a:r>
            </a:p>
          </p:txBody>
        </p:sp>
      </p:grpSp>
      <p:grpSp>
        <p:nvGrpSpPr>
          <p:cNvPr id="35" name="Group 34">
            <a:extLst>
              <a:ext uri="{FF2B5EF4-FFF2-40B4-BE49-F238E27FC236}">
                <a16:creationId xmlns:a16="http://schemas.microsoft.com/office/drawing/2014/main" xmlns="" id="{D3F8A445-13F3-4814-8EBB-13F1ADA216FF}"/>
              </a:ext>
            </a:extLst>
          </p:cNvPr>
          <p:cNvGrpSpPr/>
          <p:nvPr/>
        </p:nvGrpSpPr>
        <p:grpSpPr>
          <a:xfrm>
            <a:off x="9493977" y="2699112"/>
            <a:ext cx="2468180" cy="2419671"/>
            <a:chOff x="8047017" y="2937209"/>
            <a:chExt cx="2468880" cy="2420355"/>
          </a:xfrm>
        </p:grpSpPr>
        <p:sp>
          <p:nvSpPr>
            <p:cNvPr id="36" name="TextBox 35">
              <a:extLst>
                <a:ext uri="{FF2B5EF4-FFF2-40B4-BE49-F238E27FC236}">
                  <a16:creationId xmlns:a16="http://schemas.microsoft.com/office/drawing/2014/main" xmlns="" id="{A094B235-A880-49CB-9CDA-40FAFC4A689E}"/>
                </a:ext>
              </a:extLst>
            </p:cNvPr>
            <p:cNvSpPr txBox="1"/>
            <p:nvPr/>
          </p:nvSpPr>
          <p:spPr>
            <a:xfrm>
              <a:off x="8047017" y="2937209"/>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xmlns="" id="{2965F491-7FCB-4A44-A591-BD61EEA48FF0}"/>
                </a:ext>
              </a:extLst>
            </p:cNvPr>
            <p:cNvSpPr txBox="1"/>
            <p:nvPr/>
          </p:nvSpPr>
          <p:spPr>
            <a:xfrm>
              <a:off x="8047017" y="4400238"/>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xmlns="" id="{277E5654-8CE0-47A0-B538-4114ED9D94F2}"/>
                </a:ext>
              </a:extLst>
            </p:cNvPr>
            <p:cNvSpPr txBox="1"/>
            <p:nvPr/>
          </p:nvSpPr>
          <p:spPr>
            <a:xfrm>
              <a:off x="8047017" y="3668727"/>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xmlns="" id="{5AEC5A58-C879-49B2-BC52-0FC613A0D347}"/>
                </a:ext>
              </a:extLst>
            </p:cNvPr>
            <p:cNvSpPr txBox="1"/>
            <p:nvPr/>
          </p:nvSpPr>
          <p:spPr>
            <a:xfrm>
              <a:off x="8047017" y="5131751"/>
              <a:ext cx="2468880" cy="225813"/>
            </a:xfrm>
            <a:prstGeom prst="rect">
              <a:avLst/>
            </a:prstGeom>
            <a:noFill/>
            <a:ln>
              <a:noFill/>
            </a:ln>
          </p:spPr>
          <p:txBody>
            <a:bodyPr wrap="square" lIns="639898" tIns="0" rIns="0" bIns="0" rtlCol="0" anchor="ctr" anchorCtr="0">
              <a:spAutoFit/>
            </a:bodyPr>
            <a:lstStyle/>
            <a:p>
              <a:pPr defTabSz="950938">
                <a:lnSpc>
                  <a:spcPct val="90000"/>
                </a:lnSpc>
                <a:defRPr/>
              </a:pPr>
              <a:r>
                <a:rPr lang="en-US" sz="1598" kern="0" dirty="0" err="1">
                  <a:gradFill>
                    <a:gsLst>
                      <a:gs pos="2500">
                        <a:srgbClr val="353535"/>
                      </a:gs>
                      <a:gs pos="34000">
                        <a:srgbClr val="353535"/>
                      </a:gs>
                    </a:gsLst>
                    <a:lin ang="5400000" scaled="0"/>
                  </a:gradFill>
                  <a:latin typeface="Segoe UI"/>
                </a:rPr>
                <a:t>WebHooks</a:t>
              </a:r>
              <a:endParaRPr lang="en-US" sz="1598" kern="0" dirty="0">
                <a:gradFill>
                  <a:gsLst>
                    <a:gs pos="2500">
                      <a:srgbClr val="353535"/>
                    </a:gs>
                    <a:gs pos="34000">
                      <a:srgbClr val="353535"/>
                    </a:gs>
                  </a:gsLst>
                  <a:lin ang="5400000" scaled="0"/>
                </a:gradFill>
                <a:latin typeface="Segoe UI"/>
              </a:endParaRPr>
            </a:p>
          </p:txBody>
        </p:sp>
      </p:grpSp>
      <p:grpSp>
        <p:nvGrpSpPr>
          <p:cNvPr id="40" name="Group 39">
            <a:extLst>
              <a:ext uri="{FF2B5EF4-FFF2-40B4-BE49-F238E27FC236}">
                <a16:creationId xmlns:a16="http://schemas.microsoft.com/office/drawing/2014/main" xmlns="" id="{F8BD07C8-D932-43B5-AFD3-81CC56FDF1D0}"/>
              </a:ext>
            </a:extLst>
          </p:cNvPr>
          <p:cNvGrpSpPr/>
          <p:nvPr/>
        </p:nvGrpSpPr>
        <p:grpSpPr>
          <a:xfrm>
            <a:off x="4669808" y="2287363"/>
            <a:ext cx="317937" cy="3229538"/>
            <a:chOff x="1812459" y="2525345"/>
            <a:chExt cx="318027" cy="3230454"/>
          </a:xfrm>
        </p:grpSpPr>
        <p:pic>
          <p:nvPicPr>
            <p:cNvPr id="41" name="Picture 40">
              <a:extLst>
                <a:ext uri="{FF2B5EF4-FFF2-40B4-BE49-F238E27FC236}">
                  <a16:creationId xmlns:a16="http://schemas.microsoft.com/office/drawing/2014/main" xmlns="" id="{4E58DBA8-9FED-4D70-9247-5D790840FAF7}"/>
                </a:ext>
              </a:extLst>
            </p:cNvPr>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42" name="Picture 41">
              <a:extLst>
                <a:ext uri="{FF2B5EF4-FFF2-40B4-BE49-F238E27FC236}">
                  <a16:creationId xmlns:a16="http://schemas.microsoft.com/office/drawing/2014/main" xmlns="" id="{E1FAF23D-7646-4496-82CB-E202EB8FBC30}"/>
                </a:ext>
              </a:extLst>
            </p:cNvPr>
            <p:cNvPicPr>
              <a:picLocks noChangeAspect="1"/>
            </p:cNvPicPr>
            <p:nvPr/>
          </p:nvPicPr>
          <p:blipFill>
            <a:blip r:embed="rId5"/>
            <a:stretch>
              <a:fillRect/>
            </a:stretch>
          </p:blipFill>
          <p:spPr>
            <a:xfrm>
              <a:off x="1812459" y="3256865"/>
              <a:ext cx="318027" cy="318027"/>
            </a:xfrm>
            <a:prstGeom prst="rect">
              <a:avLst/>
            </a:prstGeom>
            <a:ln>
              <a:noFill/>
            </a:ln>
          </p:spPr>
        </p:pic>
        <p:pic>
          <p:nvPicPr>
            <p:cNvPr id="43" name="Picture 42">
              <a:extLst>
                <a:ext uri="{FF2B5EF4-FFF2-40B4-BE49-F238E27FC236}">
                  <a16:creationId xmlns:a16="http://schemas.microsoft.com/office/drawing/2014/main" xmlns="" id="{70860132-3946-4A58-8830-527C23584E89}"/>
                </a:ext>
              </a:extLst>
            </p:cNvPr>
            <p:cNvPicPr>
              <a:picLocks noChangeAspect="1"/>
            </p:cNvPicPr>
            <p:nvPr/>
          </p:nvPicPr>
          <p:blipFill>
            <a:blip r:embed="rId6"/>
            <a:stretch>
              <a:fillRect/>
            </a:stretch>
          </p:blipFill>
          <p:spPr>
            <a:xfrm>
              <a:off x="1819273" y="3995191"/>
              <a:ext cx="304398" cy="304398"/>
            </a:xfrm>
            <a:prstGeom prst="rect">
              <a:avLst/>
            </a:prstGeom>
            <a:ln>
              <a:noFill/>
            </a:ln>
          </p:spPr>
        </p:pic>
        <p:pic>
          <p:nvPicPr>
            <p:cNvPr id="44" name="Picture 43">
              <a:extLst>
                <a:ext uri="{FF2B5EF4-FFF2-40B4-BE49-F238E27FC236}">
                  <a16:creationId xmlns:a16="http://schemas.microsoft.com/office/drawing/2014/main" xmlns="" id="{718FDFD3-AA74-4ADC-ACC5-3E215B5A7DC7}"/>
                </a:ext>
              </a:extLst>
            </p:cNvPr>
            <p:cNvPicPr>
              <a:picLocks noChangeAspect="1"/>
            </p:cNvPicPr>
            <p:nvPr/>
          </p:nvPicPr>
          <p:blipFill>
            <a:blip r:embed="rId7"/>
            <a:stretch>
              <a:fillRect/>
            </a:stretch>
          </p:blipFill>
          <p:spPr>
            <a:xfrm>
              <a:off x="1826087" y="5465029"/>
              <a:ext cx="290770" cy="290770"/>
            </a:xfrm>
            <a:prstGeom prst="rect">
              <a:avLst/>
            </a:prstGeom>
            <a:ln>
              <a:noFill/>
            </a:ln>
          </p:spPr>
        </p:pic>
        <p:pic>
          <p:nvPicPr>
            <p:cNvPr id="45" name="Picture 44">
              <a:extLst>
                <a:ext uri="{FF2B5EF4-FFF2-40B4-BE49-F238E27FC236}">
                  <a16:creationId xmlns:a16="http://schemas.microsoft.com/office/drawing/2014/main" xmlns="" id="{41CBA9BF-2B06-45D3-BD51-50F24BA5F97F}"/>
                </a:ext>
              </a:extLst>
            </p:cNvPr>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46" name="Group 45">
            <a:extLst>
              <a:ext uri="{FF2B5EF4-FFF2-40B4-BE49-F238E27FC236}">
                <a16:creationId xmlns:a16="http://schemas.microsoft.com/office/drawing/2014/main" xmlns="" id="{886C1EE3-B67A-46EE-8A88-F34E0A3D1201}"/>
              </a:ext>
            </a:extLst>
          </p:cNvPr>
          <p:cNvGrpSpPr/>
          <p:nvPr/>
        </p:nvGrpSpPr>
        <p:grpSpPr>
          <a:xfrm>
            <a:off x="9668521" y="2652783"/>
            <a:ext cx="318401" cy="2512323"/>
            <a:chOff x="8221612" y="2890869"/>
            <a:chExt cx="318491" cy="2513035"/>
          </a:xfrm>
        </p:grpSpPr>
        <p:pic>
          <p:nvPicPr>
            <p:cNvPr id="47" name="Picture 46">
              <a:extLst>
                <a:ext uri="{FF2B5EF4-FFF2-40B4-BE49-F238E27FC236}">
                  <a16:creationId xmlns:a16="http://schemas.microsoft.com/office/drawing/2014/main" xmlns="" id="{0153B138-8146-4390-8219-ED2EB2BBD44E}"/>
                </a:ext>
              </a:extLst>
            </p:cNvPr>
            <p:cNvPicPr>
              <a:picLocks noChangeAspect="1"/>
            </p:cNvPicPr>
            <p:nvPr/>
          </p:nvPicPr>
          <p:blipFill>
            <a:blip r:embed="rId9"/>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xmlns="" id="{F0884A05-7692-45C6-B50D-CA6213D6BD45}"/>
                </a:ext>
              </a:extLst>
            </p:cNvPr>
            <p:cNvPicPr>
              <a:picLocks noChangeAspect="1"/>
            </p:cNvPicPr>
            <p:nvPr/>
          </p:nvPicPr>
          <p:blipFill>
            <a:blip r:embed="rId10"/>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xmlns="" id="{59A42018-6BFF-436B-95B1-2EEAC5DB7726}"/>
                </a:ext>
              </a:extLst>
            </p:cNvPr>
            <p:cNvPicPr>
              <a:picLocks noChangeAspect="1"/>
            </p:cNvPicPr>
            <p:nvPr/>
          </p:nvPicPr>
          <p:blipFill>
            <a:blip r:embed="rId11"/>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xmlns="" id="{7CF4D60E-8047-4E73-A952-140BAA9C32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849637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0"/>
                                  </p:stCondLst>
                                  <p:childTnLst>
                                    <p:animMotion origin="layout" path="M 4.16667E-6 2.22222E-6 L -0.02579 2.22222E-6 " pathEditMode="relative" rAng="0" ptsTypes="AA">
                                      <p:cBhvr>
                                        <p:cTn id="9" dur="500" spd="-100000" fill="hold"/>
                                        <p:tgtEl>
                                          <p:spTgt spid="11"/>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nodeType="withEffect">
                                  <p:stCondLst>
                                    <p:cond delay="0"/>
                                  </p:stCondLst>
                                  <p:childTnLst>
                                    <p:animMotion origin="layout" path="M 4.16667E-6 3.7037E-6 L -0.02579 3.7037E-6 " pathEditMode="relative" rAng="0" ptsTypes="AA">
                                      <p:cBhvr>
                                        <p:cTn id="14" dur="500" spd="-100000" fill="hold"/>
                                        <p:tgtEl>
                                          <p:spTgt spid="18"/>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decel="100000" fill="hold" nodeType="withEffect">
                                  <p:stCondLst>
                                    <p:cond delay="0"/>
                                  </p:stCondLst>
                                  <p:childTnLst>
                                    <p:animMotion origin="layout" path="M -1.25E-6 -3.7037E-7 L -0.02578 -3.7037E-7 " pathEditMode="relative" rAng="0" ptsTypes="AA">
                                      <p:cBhvr>
                                        <p:cTn id="19" dur="500" spd="-100000" fill="hold"/>
                                        <p:tgtEl>
                                          <p:spTgt spid="40"/>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nodeType="withEffect">
                                  <p:stCondLst>
                                    <p:cond delay="0"/>
                                  </p:stCondLst>
                                  <p:childTnLst>
                                    <p:animMotion origin="layout" path="M 1.875E-6 3.7037E-6 L -0.02578 3.7037E-6 " pathEditMode="relative" rAng="0" ptsTypes="AA">
                                      <p:cBhvr>
                                        <p:cTn id="24" dur="500" spd="-100000" fill="hold"/>
                                        <p:tgtEl>
                                          <p:spTgt spid="29"/>
                                        </p:tgtEl>
                                        <p:attrNameLst>
                                          <p:attrName>ppt_x</p:attrName>
                                          <p:attrName>ppt_y</p:attrName>
                                        </p:attrNameLst>
                                      </p:cBhvr>
                                      <p:rCtr x="-1289" y="0"/>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63" presetClass="path" presetSubtype="0" decel="100000" fill="hold" grpId="1" nodeType="withEffect">
                                  <p:stCondLst>
                                    <p:cond delay="200"/>
                                  </p:stCondLst>
                                  <p:childTnLst>
                                    <p:animMotion origin="layout" path="M -3.95833E-6 -7.40741E-7 L -0.02578 -7.40741E-7 " pathEditMode="relative" rAng="0" ptsTypes="AA">
                                      <p:cBhvr>
                                        <p:cTn id="29" dur="500" spd="-100000" fill="hold"/>
                                        <p:tgtEl>
                                          <p:spTgt spid="9"/>
                                        </p:tgtEl>
                                        <p:attrNameLst>
                                          <p:attrName>ppt_x</p:attrName>
                                          <p:attrName>ppt_y</p:attrName>
                                        </p:attrNameLst>
                                      </p:cBhvr>
                                      <p:rCtr x="-1289" y="0"/>
                                    </p:animMotion>
                                  </p:childTnLst>
                                </p:cTn>
                              </p:par>
                              <p:par>
                                <p:cTn id="30" presetID="10" presetClass="entr" presetSubtype="0" fill="hold"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3" presetClass="path" presetSubtype="0" decel="100000" fill="hold" nodeType="withEffect">
                                  <p:stCondLst>
                                    <p:cond delay="200"/>
                                  </p:stCondLst>
                                  <p:childTnLst>
                                    <p:animMotion origin="layout" path="M 4.16667E-7 -4.81481E-6 L -0.02578 -4.81481E-6 " pathEditMode="relative" rAng="0" ptsTypes="AA">
                                      <p:cBhvr>
                                        <p:cTn id="34" dur="500" spd="-100000" fill="hold"/>
                                        <p:tgtEl>
                                          <p:spTgt spid="14"/>
                                        </p:tgtEl>
                                        <p:attrNameLst>
                                          <p:attrName>ppt_x</p:attrName>
                                          <p:attrName>ppt_y</p:attrName>
                                        </p:attrNameLst>
                                      </p:cBhvr>
                                      <p:rCtr x="-1289" y="0"/>
                                    </p:animMotion>
                                  </p:childTnLst>
                                </p:cTn>
                              </p:par>
                              <p:par>
                                <p:cTn id="35" presetID="10" presetClass="entr" presetSubtype="0"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63" presetClass="path" presetSubtype="0" decel="100000" fill="hold" nodeType="withEffect">
                                  <p:stCondLst>
                                    <p:cond delay="300"/>
                                  </p:stCondLst>
                                  <p:childTnLst>
                                    <p:animMotion origin="layout" path="M -4.79167E-6 1.85185E-6 L -0.02578 1.85185E-6 " pathEditMode="relative" rAng="0" ptsTypes="AA">
                                      <p:cBhvr>
                                        <p:cTn id="39" dur="500" spd="-100000" fill="hold"/>
                                        <p:tgtEl>
                                          <p:spTgt spid="15"/>
                                        </p:tgtEl>
                                        <p:attrNameLst>
                                          <p:attrName>ppt_x</p:attrName>
                                          <p:attrName>ppt_y</p:attrName>
                                        </p:attrNameLst>
                                      </p:cBhvr>
                                      <p:rCtr x="-1289" y="0"/>
                                    </p:animMotion>
                                  </p:childTnLst>
                                </p:cTn>
                              </p:par>
                              <p:par>
                                <p:cTn id="40" presetID="10" presetClass="entr" presetSubtype="0" fill="hold" grpId="0" nodeType="withEffect">
                                  <p:stCondLst>
                                    <p:cond delay="4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3" presetClass="path" presetSubtype="0" decel="100000" fill="hold" grpId="1" nodeType="withEffect">
                                  <p:stCondLst>
                                    <p:cond delay="400"/>
                                  </p:stCondLst>
                                  <p:childTnLst>
                                    <p:animMotion origin="layout" path="M 2.08333E-6 -2.59259E-6 L -0.02578 -2.59259E-6 " pathEditMode="relative" rAng="0" ptsTypes="AA">
                                      <p:cBhvr>
                                        <p:cTn id="44" dur="500" spd="-100000" fill="hold"/>
                                        <p:tgtEl>
                                          <p:spTgt spid="12"/>
                                        </p:tgtEl>
                                        <p:attrNameLst>
                                          <p:attrName>ppt_x</p:attrName>
                                          <p:attrName>ppt_y</p:attrName>
                                        </p:attrNameLst>
                                      </p:cBhvr>
                                      <p:rCtr x="-1289" y="0"/>
                                    </p:animMotion>
                                  </p:childTnLst>
                                </p:cTn>
                              </p:par>
                              <p:par>
                                <p:cTn id="45" presetID="10" presetClass="entr" presetSubtype="0" fill="hold" nodeType="with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63" presetClass="path" presetSubtype="0" decel="100000" fill="hold" nodeType="withEffect">
                                  <p:stCondLst>
                                    <p:cond delay="400"/>
                                  </p:stCondLst>
                                  <p:childTnLst>
                                    <p:animMotion origin="layout" path="M 2.08333E-6 -7.40741E-7 L -0.02578 -7.40741E-7 " pathEditMode="relative" rAng="0" ptsTypes="AA">
                                      <p:cBhvr>
                                        <p:cTn id="49" dur="500" spd="-100000" fill="hold"/>
                                        <p:tgtEl>
                                          <p:spTgt spid="24"/>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63" presetClass="path" presetSubtype="0" decel="100000" fill="hold" nodeType="withEffect">
                                  <p:stCondLst>
                                    <p:cond delay="400"/>
                                  </p:stCondLst>
                                  <p:childTnLst>
                                    <p:animMotion origin="layout" path="M -4.375E-6 3.7037E-6 L -0.02578 3.7037E-6 " pathEditMode="relative" rAng="0" ptsTypes="AA">
                                      <p:cBhvr>
                                        <p:cTn id="54" dur="500" spd="-100000" fill="hold"/>
                                        <p:tgtEl>
                                          <p:spTgt spid="46"/>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63" presetClass="path" presetSubtype="0" decel="100000" fill="hold" nodeType="withEffect">
                                  <p:stCondLst>
                                    <p:cond delay="400"/>
                                  </p:stCondLst>
                                  <p:childTnLst>
                                    <p:animMotion origin="layout" path="M -2.08333E-7 3.7037E-6 L -0.02578 3.7037E-6 " pathEditMode="relative" rAng="0" ptsTypes="AA">
                                      <p:cBhvr>
                                        <p:cTn id="59" dur="500" spd="-100000" fill="hold"/>
                                        <p:tgtEl>
                                          <p:spTgt spid="35"/>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Event Grid delivers at massive scale</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xmlns=""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dirty="0">
                <a:gradFill>
                  <a:gsLst>
                    <a:gs pos="13483">
                      <a:srgbClr val="353535"/>
                    </a:gs>
                    <a:gs pos="62000">
                      <a:srgbClr val="353535"/>
                    </a:gs>
                  </a:gsLst>
                  <a:lin ang="5400000" scaled="0"/>
                </a:gradFill>
                <a:latin typeface="Segoe UI Semilight"/>
                <a:cs typeface="Segoe UI"/>
              </a:rPr>
              <a:t>High reliability</a:t>
            </a:r>
          </a:p>
        </p:txBody>
      </p:sp>
      <p:sp>
        <p:nvSpPr>
          <p:cNvPr id="23" name="TextBox 13">
            <a:extLst>
              <a:ext uri="{FF2B5EF4-FFF2-40B4-BE49-F238E27FC236}">
                <a16:creationId xmlns:a16="http://schemas.microsoft.com/office/drawing/2014/main" xmlns=""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dirty="0">
                <a:gradFill>
                  <a:gsLst>
                    <a:gs pos="13483">
                      <a:srgbClr val="353535"/>
                    </a:gs>
                    <a:gs pos="62000">
                      <a:srgbClr val="353535"/>
                    </a:gs>
                  </a:gsLst>
                  <a:lin ang="5400000" scaled="0"/>
                </a:gradFill>
                <a:latin typeface="Segoe UI Semilight"/>
                <a:cs typeface="Segoe UI"/>
              </a:rPr>
              <a:t>Near real-time</a:t>
            </a:r>
          </a:p>
        </p:txBody>
      </p:sp>
      <p:sp>
        <p:nvSpPr>
          <p:cNvPr id="24" name="TextBox 14">
            <a:extLst>
              <a:ext uri="{FF2B5EF4-FFF2-40B4-BE49-F238E27FC236}">
                <a16:creationId xmlns:a16="http://schemas.microsoft.com/office/drawing/2014/main" xmlns=""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67932">
              <a:lnSpc>
                <a:spcPct val="90000"/>
              </a:lnSpc>
              <a:defRPr/>
            </a:pPr>
            <a:r>
              <a:rPr lang="en-US" kern="0" dirty="0">
                <a:gradFill>
                  <a:gsLst>
                    <a:gs pos="13483">
                      <a:srgbClr val="353535"/>
                    </a:gs>
                    <a:gs pos="62000">
                      <a:srgbClr val="353535"/>
                    </a:gs>
                  </a:gsLst>
                  <a:lin ang="5400000" scaled="0"/>
                </a:gradFill>
                <a:latin typeface="Segoe UI Semilight"/>
                <a:cs typeface="Segoe UI"/>
              </a:rPr>
              <a:t>Massive scale-out</a:t>
            </a:r>
          </a:p>
        </p:txBody>
      </p:sp>
      <p:grpSp>
        <p:nvGrpSpPr>
          <p:cNvPr id="25" name="Group 24">
            <a:extLst>
              <a:ext uri="{FF2B5EF4-FFF2-40B4-BE49-F238E27FC236}">
                <a16:creationId xmlns:a16="http://schemas.microsoft.com/office/drawing/2014/main" xmlns=""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xmlns=""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27" name="TextBox 62">
              <a:extLst>
                <a:ext uri="{FF2B5EF4-FFF2-40B4-BE49-F238E27FC236}">
                  <a16:creationId xmlns:a16="http://schemas.microsoft.com/office/drawing/2014/main" xmlns=""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Sub-second </a:t>
              </a:r>
              <a:b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end-to-end latency in the </a:t>
              </a:r>
              <a:r>
                <a:rPr lang="en-US" sz="1428"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99</a:t>
              </a:r>
              <a:r>
                <a:rPr lang="en-US" sz="1428" b="1" baseline="30000"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th</a:t>
              </a:r>
              <a:r>
                <a:rPr lang="en-US" sz="1428"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 percentile</a:t>
              </a:r>
            </a:p>
          </p:txBody>
        </p:sp>
      </p:grpSp>
      <p:grpSp>
        <p:nvGrpSpPr>
          <p:cNvPr id="28" name="Group 27">
            <a:extLst>
              <a:ext uri="{FF2B5EF4-FFF2-40B4-BE49-F238E27FC236}">
                <a16:creationId xmlns:a16="http://schemas.microsoft.com/office/drawing/2014/main" xmlns=""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xmlns=""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30" name="TextBox 20">
              <a:extLst>
                <a:ext uri="{FF2B5EF4-FFF2-40B4-BE49-F238E27FC236}">
                  <a16:creationId xmlns:a16="http://schemas.microsoft.com/office/drawing/2014/main" xmlns=""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10,000,000</a:t>
              </a:r>
              <a: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events </a:t>
              </a:r>
              <a:b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xmlns=""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xmlns=""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51121">
                <a:lnSpc>
                  <a:spcPct val="90000"/>
                </a:lnSpc>
                <a:defRPr/>
              </a:pPr>
              <a:endParaRPr lang="en-US" kern="0">
                <a:solidFill>
                  <a:srgbClr val="353535"/>
                </a:solidFill>
                <a:latin typeface="Segoe UI Semilight"/>
              </a:endParaRPr>
            </a:p>
          </p:txBody>
        </p:sp>
        <p:sp>
          <p:nvSpPr>
            <p:cNvPr id="33" name="TextBox 21">
              <a:extLst>
                <a:ext uri="{FF2B5EF4-FFF2-40B4-BE49-F238E27FC236}">
                  <a16:creationId xmlns:a16="http://schemas.microsoft.com/office/drawing/2014/main" xmlns=""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50961">
                <a:lnSpc>
                  <a:spcPct val="90000"/>
                </a:lnSpc>
                <a:spcAft>
                  <a:spcPts val="520"/>
                </a:spcAft>
                <a:buSzPct val="90000"/>
                <a:defRPr/>
              </a:pPr>
              <a:r>
                <a:rPr lang="en-US" sz="1428"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24-hour</a:t>
              </a:r>
              <a:r>
                <a:rPr lang="en-US" sz="1428"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4289215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Logic Apps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Visually design workflows in the cloud</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Express logic through powerful control flow</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Connect disparate functions and APIs</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Utilize declarative definition to work with CI/CD</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xmlns="" id="{6F17BFEF-EB92-4B97-9B47-41CF60027DAA}"/>
              </a:ext>
            </a:extLst>
          </p:cNvPr>
          <p:cNvPicPr>
            <a:picLocks noChangeAspect="1"/>
          </p:cNvPicPr>
          <p:nvPr/>
        </p:nvPicPr>
        <p:blipFill>
          <a:blip r:embed="rId3"/>
          <a:stretch>
            <a:fillRect/>
          </a:stretch>
        </p:blipFill>
        <p:spPr>
          <a:xfrm>
            <a:off x="4391764" y="499507"/>
            <a:ext cx="8382792" cy="5995511"/>
          </a:xfrm>
          <a:prstGeom prst="rect">
            <a:avLst/>
          </a:prstGeom>
        </p:spPr>
      </p:pic>
    </p:spTree>
    <p:extLst>
      <p:ext uri="{BB962C8B-B14F-4D97-AF65-F5344CB8AC3E}">
        <p14:creationId xmlns:p14="http://schemas.microsoft.com/office/powerpoint/2010/main" val="15538010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217914" y="1414403"/>
            <a:ext cx="2984653" cy="5587525"/>
            <a:chOff x="6095683" y="1371600"/>
            <a:chExt cx="2926396" cy="5478463"/>
          </a:xfrm>
        </p:grpSpPr>
        <p:sp>
          <p:nvSpPr>
            <p:cNvPr id="15" name="Rectangle 14"/>
            <p:cNvSpPr/>
            <p:nvPr/>
          </p:nvSpPr>
          <p:spPr bwMode="auto">
            <a:xfrm>
              <a:off x="6095999"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86521" bIns="149217" numCol="1" spcCol="0" rtlCol="0" fromWordArt="0" anchor="t" anchorCtr="0" forceAA="0" compatLnSpc="1">
              <a:prstTxWarp prst="textNoShape">
                <a:avLst/>
              </a:prstTxWarp>
              <a:noAutofit/>
            </a:bodyPr>
            <a:lstStyle/>
            <a:p>
              <a:pPr defTabSz="951028" fontAlgn="base">
                <a:lnSpc>
                  <a:spcPct val="110000"/>
                </a:lnSpc>
                <a:spcBef>
                  <a:spcPct val="0"/>
                </a:spcBef>
                <a:spcAft>
                  <a:spcPct val="0"/>
                </a:spcAft>
                <a:defRPr/>
              </a:pPr>
              <a:r>
                <a:rPr lang="en-US" sz="1836" kern="0">
                  <a:solidFill>
                    <a:srgbClr val="FFFFFF"/>
                  </a:solidFill>
                  <a:latin typeface="Segoe UI"/>
                  <a:cs typeface="Segoe UI Semibold" panose="020B0702040204020203" pitchFamily="34" charset="0"/>
                </a:rPr>
                <a:t>Walmart is re-defining the next generation of retail growth and is the best-positioned retailer to win at the convergence of digital and physical retail.</a:t>
              </a:r>
            </a:p>
          </p:txBody>
        </p:sp>
        <p:sp>
          <p:nvSpPr>
            <p:cNvPr id="16" name="Rectangle 15"/>
            <p:cNvSpPr/>
            <p:nvPr/>
          </p:nvSpPr>
          <p:spPr>
            <a:xfrm>
              <a:off x="6096000" y="4719935"/>
              <a:ext cx="2070874" cy="469103"/>
            </a:xfrm>
            <a:prstGeom prst="rect">
              <a:avLst/>
            </a:prstGeom>
          </p:spPr>
          <p:txBody>
            <a:bodyPr wrap="square" lIns="186521">
              <a:spAutoFit/>
            </a:bodyPr>
            <a:lstStyle/>
            <a:p>
              <a:pPr defTabSz="951304">
                <a:defRPr/>
              </a:pP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Doug </a:t>
              </a:r>
              <a:r>
                <a:rPr lang="fr-FR" sz="1224" kern="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McMillon</a:t>
              </a: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r>
              <a:b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fr-FR" sz="1224" i="1" kern="0">
                  <a:solidFill>
                    <a:srgbClr val="FFFFFF"/>
                  </a:solidFill>
                  <a:latin typeface="Segoe UI"/>
                  <a:cs typeface="Segoe UI Semibold" panose="020B0702040204020203" pitchFamily="34" charset="0"/>
                </a:rPr>
                <a:t>CEO, </a:t>
              </a:r>
              <a:r>
                <a:rPr lang="fr-FR" sz="1224" i="1" kern="0" err="1">
                  <a:solidFill>
                    <a:srgbClr val="FFFFFF"/>
                  </a:solidFill>
                  <a:latin typeface="Segoe UI"/>
                  <a:cs typeface="Segoe UI Semibold" panose="020B0702040204020203" pitchFamily="34" charset="0"/>
                </a:rPr>
                <a:t>Walmart</a:t>
              </a:r>
              <a:endParaRPr lang="fr-FR" sz="1224" i="1" kern="0">
                <a:solidFill>
                  <a:srgbClr val="FFFFFF"/>
                </a:solidFill>
                <a:latin typeface="Segoe UI"/>
                <a:cs typeface="Segoe UI Semibold" panose="020B0702040204020203" pitchFamily="34" charset="0"/>
              </a:endParaRPr>
            </a:p>
          </p:txBody>
        </p:sp>
        <p:sp>
          <p:nvSpPr>
            <p:cNvPr id="17" name="Rectangle 16"/>
            <p:cNvSpPr/>
            <p:nvPr/>
          </p:nvSpPr>
          <p:spPr bwMode="auto">
            <a:xfrm>
              <a:off x="6095683"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i="1" kern="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18" name="Rectangle 17"/>
            <p:cNvSpPr/>
            <p:nvPr/>
          </p:nvSpPr>
          <p:spPr>
            <a:xfrm>
              <a:off x="6096000"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19" name="Picture 18"/>
            <p:cNvPicPr>
              <a:picLocks noChangeAspect="1"/>
            </p:cNvPicPr>
            <p:nvPr/>
          </p:nvPicPr>
          <p:blipFill>
            <a:blip r:embed="rId3"/>
            <a:stretch>
              <a:fillRect/>
            </a:stretch>
          </p:blipFill>
          <p:spPr>
            <a:xfrm>
              <a:off x="6719916" y="5940137"/>
              <a:ext cx="1677614" cy="430599"/>
            </a:xfrm>
            <a:prstGeom prst="rect">
              <a:avLst/>
            </a:prstGeom>
          </p:spPr>
        </p:pic>
      </p:grpSp>
      <p:grpSp>
        <p:nvGrpSpPr>
          <p:cNvPr id="2" name="Group 1"/>
          <p:cNvGrpSpPr/>
          <p:nvPr/>
        </p:nvGrpSpPr>
        <p:grpSpPr>
          <a:xfrm>
            <a:off x="249576" y="1414403"/>
            <a:ext cx="2984331" cy="5587525"/>
            <a:chOff x="243840" y="1371600"/>
            <a:chExt cx="2926080" cy="5478463"/>
          </a:xfrm>
        </p:grpSpPr>
        <p:sp>
          <p:nvSpPr>
            <p:cNvPr id="8" name="Rectangle 7"/>
            <p:cNvSpPr/>
            <p:nvPr/>
          </p:nvSpPr>
          <p:spPr bwMode="auto">
            <a:xfrm>
              <a:off x="243840"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836" kern="0" dirty="0">
                  <a:solidFill>
                    <a:srgbClr val="FFFFFF"/>
                  </a:solidFill>
                  <a:latin typeface="Segoe UI"/>
                  <a:cs typeface="Segoe UI Semibold" panose="020B0702040204020203" pitchFamily="34" charset="0"/>
                </a:rPr>
                <a:t>Silicon Valley is coming. We are going to work hard to make our services as seamless and competitive as theirs.</a:t>
              </a:r>
            </a:p>
          </p:txBody>
        </p:sp>
        <p:sp>
          <p:nvSpPr>
            <p:cNvPr id="9" name="Rectangle 8"/>
            <p:cNvSpPr/>
            <p:nvPr/>
          </p:nvSpPr>
          <p:spPr>
            <a:xfrm>
              <a:off x="243840" y="4719935"/>
              <a:ext cx="2070874" cy="469103"/>
            </a:xfrm>
            <a:prstGeom prst="rect">
              <a:avLst/>
            </a:prstGeom>
          </p:spPr>
          <p:txBody>
            <a:bodyPr wrap="square" lIns="186521">
              <a:spAutoFit/>
            </a:bodyPr>
            <a:lstStyle/>
            <a:p>
              <a:pPr defTabSz="951304">
                <a:defRPr/>
              </a:pPr>
              <a:r>
                <a:rPr lang="fr-FR" sz="1224" kern="0">
                  <a:solidFill>
                    <a:srgbClr val="FFFFFF"/>
                  </a:solidFill>
                  <a:latin typeface="Segoe UI Semibold" panose="020B0702040204020203" pitchFamily="34" charset="0"/>
                  <a:cs typeface="Segoe UI Semibold" panose="020B0702040204020203" pitchFamily="34" charset="0"/>
                </a:rPr>
                <a:t>Jamie </a:t>
              </a:r>
              <a:r>
                <a:rPr lang="fr-FR" sz="1224" kern="0" err="1">
                  <a:solidFill>
                    <a:srgbClr val="FFFFFF"/>
                  </a:solidFill>
                  <a:latin typeface="Segoe UI Semibold" panose="020B0702040204020203" pitchFamily="34" charset="0"/>
                  <a:cs typeface="Segoe UI Semibold" panose="020B0702040204020203" pitchFamily="34" charset="0"/>
                </a:rPr>
                <a:t>Dimon</a:t>
              </a:r>
              <a:r>
                <a:rPr lang="fr-FR" sz="1224" kern="0">
                  <a:solidFill>
                    <a:srgbClr val="505050"/>
                  </a:solidFill>
                  <a:latin typeface="Segoe UI"/>
                  <a:cs typeface="Segoe UI Semibold" panose="020B0702040204020203" pitchFamily="34" charset="0"/>
                </a:rPr>
                <a:t/>
              </a:r>
              <a:br>
                <a:rPr lang="fr-FR" sz="1224" kern="0">
                  <a:solidFill>
                    <a:srgbClr val="505050"/>
                  </a:solidFill>
                  <a:latin typeface="Segoe UI"/>
                  <a:cs typeface="Segoe UI Semibold" panose="020B0702040204020203" pitchFamily="34" charset="0"/>
                </a:rPr>
              </a:br>
              <a:r>
                <a:rPr lang="fr-FR" sz="1224" i="1" kern="0">
                  <a:solidFill>
                    <a:srgbClr val="FFFFFF"/>
                  </a:solidFill>
                  <a:latin typeface="Segoe UI"/>
                  <a:cs typeface="Segoe UI Semibold" panose="020B0702040204020203" pitchFamily="34" charset="0"/>
                </a:rPr>
                <a:t>CEO, JP Morgan</a:t>
              </a:r>
              <a:endParaRPr lang="en-US" sz="1836" kern="0">
                <a:solidFill>
                  <a:srgbClr val="FFFFFF"/>
                </a:solidFill>
                <a:latin typeface="Segoe UI"/>
              </a:endParaRPr>
            </a:p>
          </p:txBody>
        </p:sp>
        <p:sp>
          <p:nvSpPr>
            <p:cNvPr id="11" name="Rectangle 10"/>
            <p:cNvSpPr/>
            <p:nvPr/>
          </p:nvSpPr>
          <p:spPr bwMode="auto">
            <a:xfrm>
              <a:off x="243840"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 name="Rectangle 12"/>
            <p:cNvSpPr/>
            <p:nvPr/>
          </p:nvSpPr>
          <p:spPr>
            <a:xfrm>
              <a:off x="243840" y="1371600"/>
              <a:ext cx="786113" cy="1096775"/>
            </a:xfrm>
            <a:prstGeom prst="rect">
              <a:avLst/>
            </a:prstGeom>
          </p:spPr>
          <p:txBody>
            <a:bodyPr wrap="none">
              <a:spAutoFit/>
            </a:bodyPr>
            <a:lstStyle/>
            <a:p>
              <a:pPr defTabSz="951304">
                <a:defRPr/>
              </a:pPr>
              <a:r>
                <a:rPr lang="en-US" sz="6527" kern="0" spc="-10" dirty="0">
                  <a:ln w="3175">
                    <a:noFill/>
                  </a:ln>
                  <a:solidFill>
                    <a:srgbClr val="FFFFFF"/>
                  </a:solidFill>
                  <a:latin typeface="Rockwell Extra Bold" panose="02060903040505020403" pitchFamily="18" charset="0"/>
                  <a:cs typeface="Segoe UI" pitchFamily="34" charset="0"/>
                </a:rPr>
                <a:t>“</a:t>
              </a:r>
              <a:endParaRPr lang="en-US" sz="6527" kern="0" dirty="0">
                <a:solidFill>
                  <a:srgbClr val="FFFFFF"/>
                </a:solidFill>
                <a:latin typeface="Segoe UI"/>
              </a:endParaRPr>
            </a:p>
          </p:txBody>
        </p:sp>
        <p:pic>
          <p:nvPicPr>
            <p:cNvPr id="20" name="Picture 19"/>
            <p:cNvPicPr>
              <a:picLocks noChangeAspect="1"/>
            </p:cNvPicPr>
            <p:nvPr/>
          </p:nvPicPr>
          <p:blipFill rotWithShape="1">
            <a:blip r:embed="rId4"/>
            <a:srcRect t="34467" b="37447"/>
            <a:stretch/>
          </p:blipFill>
          <p:spPr>
            <a:xfrm>
              <a:off x="670560" y="5969728"/>
              <a:ext cx="1983676" cy="371417"/>
            </a:xfrm>
            <a:prstGeom prst="rect">
              <a:avLst/>
            </a:prstGeom>
          </p:spPr>
        </p:pic>
      </p:grpSp>
      <p:grpSp>
        <p:nvGrpSpPr>
          <p:cNvPr id="5" name="Group 4"/>
          <p:cNvGrpSpPr/>
          <p:nvPr/>
        </p:nvGrpSpPr>
        <p:grpSpPr>
          <a:xfrm>
            <a:off x="9202568" y="1414403"/>
            <a:ext cx="2984331" cy="5587525"/>
            <a:chOff x="9022080" y="1371600"/>
            <a:chExt cx="2926080" cy="5478463"/>
          </a:xfrm>
        </p:grpSpPr>
        <p:sp>
          <p:nvSpPr>
            <p:cNvPr id="7" name="Rectangle 6"/>
            <p:cNvSpPr/>
            <p:nvPr/>
          </p:nvSpPr>
          <p:spPr bwMode="auto">
            <a:xfrm>
              <a:off x="9022080"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139891" bIns="149217" numCol="1" spcCol="0" rtlCol="0" fromWordArt="0" anchor="t" anchorCtr="0" forceAA="0" compatLnSpc="1">
              <a:prstTxWarp prst="textNoShape">
                <a:avLst/>
              </a:prstTxWarp>
              <a:noAutofit/>
            </a:bodyPr>
            <a:lstStyle/>
            <a:p>
              <a:pPr defTabSz="951028" fontAlgn="base">
                <a:lnSpc>
                  <a:spcPct val="110000"/>
                </a:lnSpc>
                <a:spcBef>
                  <a:spcPct val="0"/>
                </a:spcBef>
                <a:spcAft>
                  <a:spcPct val="0"/>
                </a:spcAft>
                <a:defRPr/>
              </a:pPr>
              <a:r>
                <a:rPr lang="en-US" sz="1836" kern="0">
                  <a:gradFill>
                    <a:gsLst>
                      <a:gs pos="0">
                        <a:srgbClr val="FFFFFF"/>
                      </a:gs>
                      <a:gs pos="100000">
                        <a:srgbClr val="FFFFFF"/>
                      </a:gs>
                    </a:gsLst>
                    <a:lin ang="5400000" scaled="0"/>
                  </a:gradFill>
                  <a:latin typeface="Segoe UI"/>
                  <a:cs typeface="Segoe UI Semibold" panose="020B0702040204020203" pitchFamily="34" charset="0"/>
                </a:rPr>
                <a:t>It's about looking ahead to the changes coming to the automobile business, particularly from potential ‘disruptors’ in Silicon Valley - and preparing Ford to thrive through those changes.</a:t>
              </a:r>
            </a:p>
          </p:txBody>
        </p:sp>
        <p:sp>
          <p:nvSpPr>
            <p:cNvPr id="10" name="Rectangle 9"/>
            <p:cNvSpPr/>
            <p:nvPr/>
          </p:nvSpPr>
          <p:spPr>
            <a:xfrm>
              <a:off x="9022080" y="4719935"/>
              <a:ext cx="2070874" cy="469103"/>
            </a:xfrm>
            <a:prstGeom prst="rect">
              <a:avLst/>
            </a:prstGeom>
          </p:spPr>
          <p:txBody>
            <a:bodyPr wrap="square" lIns="186521">
              <a:spAutoFit/>
            </a:bodyPr>
            <a:lstStyle/>
            <a:p>
              <a:pPr defTabSz="951304">
                <a:defRPr/>
              </a:pPr>
              <a:r>
                <a:rPr lang="en-US"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 Fields</a:t>
              </a:r>
              <a:br>
                <a:rPr lang="en-US"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224" i="1" kern="0" spc="-20">
                  <a:solidFill>
                    <a:srgbClr val="FFFFFF"/>
                  </a:solidFill>
                  <a:latin typeface="Segoe UI"/>
                  <a:cs typeface="Segoe UI Semibold" panose="020B0702040204020203" pitchFamily="34" charset="0"/>
                </a:rPr>
                <a:t>CEO, Ford Motor Company</a:t>
              </a:r>
            </a:p>
          </p:txBody>
        </p:sp>
        <p:sp>
          <p:nvSpPr>
            <p:cNvPr id="12" name="Rectangle 11"/>
            <p:cNvSpPr/>
            <p:nvPr/>
          </p:nvSpPr>
          <p:spPr bwMode="auto">
            <a:xfrm>
              <a:off x="9022080"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a:xfrm>
              <a:off x="9022080"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21" name="Picture 20"/>
            <p:cNvPicPr>
              <a:picLocks noChangeAspect="1"/>
            </p:cNvPicPr>
            <p:nvPr/>
          </p:nvPicPr>
          <p:blipFill>
            <a:blip r:embed="rId5"/>
            <a:stretch>
              <a:fillRect/>
            </a:stretch>
          </p:blipFill>
          <p:spPr>
            <a:xfrm>
              <a:off x="9822180" y="5757673"/>
              <a:ext cx="1325880" cy="795527"/>
            </a:xfrm>
            <a:prstGeom prst="rect">
              <a:avLst/>
            </a:prstGeom>
          </p:spPr>
        </p:pic>
      </p:grpSp>
      <p:grpSp>
        <p:nvGrpSpPr>
          <p:cNvPr id="3" name="Group 2"/>
          <p:cNvGrpSpPr/>
          <p:nvPr/>
        </p:nvGrpSpPr>
        <p:grpSpPr>
          <a:xfrm>
            <a:off x="3233583" y="1414403"/>
            <a:ext cx="2984936" cy="5587525"/>
            <a:chOff x="3169603" y="1371600"/>
            <a:chExt cx="2926674" cy="5478463"/>
          </a:xfrm>
        </p:grpSpPr>
        <p:sp>
          <p:nvSpPr>
            <p:cNvPr id="22" name="Rectangle 21"/>
            <p:cNvSpPr/>
            <p:nvPr/>
          </p:nvSpPr>
          <p:spPr bwMode="auto">
            <a:xfrm>
              <a:off x="3170197" y="1371600"/>
              <a:ext cx="2926080" cy="3962400"/>
            </a:xfrm>
            <a:prstGeom prst="rect">
              <a:avLst/>
            </a:prstGeom>
            <a:solidFill>
              <a:srgbClr val="5C2D9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792713" rIns="0"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836" kern="0">
                  <a:solidFill>
                    <a:srgbClr val="FFFFFF"/>
                  </a:solidFill>
                  <a:latin typeface="Segoe UI"/>
                  <a:cs typeface="Segoe UI Semibold" panose="020B0702040204020203" pitchFamily="34" charset="0"/>
                </a:rPr>
                <a:t>We are putting 70% of our applications in the cloud to improve flexibility. And, we are launching truly game-changing applications to improve efficiency.</a:t>
              </a:r>
            </a:p>
          </p:txBody>
        </p:sp>
        <p:sp>
          <p:nvSpPr>
            <p:cNvPr id="23" name="Rectangle 22"/>
            <p:cNvSpPr/>
            <p:nvPr/>
          </p:nvSpPr>
          <p:spPr>
            <a:xfrm>
              <a:off x="3170197" y="4719935"/>
              <a:ext cx="2070874" cy="469103"/>
            </a:xfrm>
            <a:prstGeom prst="rect">
              <a:avLst/>
            </a:prstGeom>
          </p:spPr>
          <p:txBody>
            <a:bodyPr wrap="square" lIns="186521">
              <a:spAutoFit/>
            </a:bodyPr>
            <a:lstStyle/>
            <a:p>
              <a:pPr defTabSz="951304">
                <a:defRPr/>
              </a:pP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Jeffrey </a:t>
              </a:r>
              <a:r>
                <a:rPr lang="fr-FR" sz="1224" kern="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Immelt</a:t>
              </a:r>
              <a: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r>
              <a:br>
                <a:rPr lang="fr-FR" sz="1224"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fr-FR" sz="1224" i="1" kern="0">
                  <a:solidFill>
                    <a:srgbClr val="FFFFFF"/>
                  </a:solidFill>
                  <a:latin typeface="Segoe UI"/>
                  <a:cs typeface="Segoe UI Semibold" panose="020B0702040204020203" pitchFamily="34" charset="0"/>
                </a:rPr>
                <a:t>CEO, GE</a:t>
              </a:r>
            </a:p>
          </p:txBody>
        </p:sp>
        <p:sp>
          <p:nvSpPr>
            <p:cNvPr id="24" name="Rectangle 23"/>
            <p:cNvSpPr/>
            <p:nvPr/>
          </p:nvSpPr>
          <p:spPr bwMode="auto">
            <a:xfrm>
              <a:off x="3169603" y="5334000"/>
              <a:ext cx="2926080" cy="1516063"/>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5" name="Rectangle 24"/>
            <p:cNvSpPr/>
            <p:nvPr/>
          </p:nvSpPr>
          <p:spPr>
            <a:xfrm>
              <a:off x="3170197" y="1371600"/>
              <a:ext cx="786113" cy="1096775"/>
            </a:xfrm>
            <a:prstGeom prst="rect">
              <a:avLst/>
            </a:prstGeom>
          </p:spPr>
          <p:txBody>
            <a:bodyPr wrap="none">
              <a:spAutoFit/>
            </a:bodyPr>
            <a:lstStyle/>
            <a:p>
              <a:pPr defTabSz="951304">
                <a:defRPr/>
              </a:pPr>
              <a:r>
                <a:rPr lang="en-US" sz="6527" kern="0" spc="-10">
                  <a:ln w="3175">
                    <a:noFill/>
                  </a:ln>
                  <a:solidFill>
                    <a:srgbClr val="FFFFFF"/>
                  </a:solidFill>
                  <a:latin typeface="Rockwell Extra Bold" panose="02060903040505020403" pitchFamily="18" charset="0"/>
                  <a:cs typeface="Segoe UI" pitchFamily="34" charset="0"/>
                </a:rPr>
                <a:t>“</a:t>
              </a:r>
              <a:endParaRPr lang="en-US" sz="6527" kern="0">
                <a:solidFill>
                  <a:srgbClr val="FFFFFF"/>
                </a:solidFill>
                <a:latin typeface="Segoe UI"/>
              </a:endParaRPr>
            </a:p>
          </p:txBody>
        </p:sp>
        <p:pic>
          <p:nvPicPr>
            <p:cNvPr id="26" name="Picture 25"/>
            <p:cNvPicPr>
              <a:picLocks noChangeAspect="1"/>
            </p:cNvPicPr>
            <p:nvPr/>
          </p:nvPicPr>
          <p:blipFill>
            <a:blip r:embed="rId6"/>
            <a:stretch>
              <a:fillRect/>
            </a:stretch>
          </p:blipFill>
          <p:spPr>
            <a:xfrm>
              <a:off x="4270108" y="5791200"/>
              <a:ext cx="667652" cy="666306"/>
            </a:xfrm>
            <a:prstGeom prst="rect">
              <a:avLst/>
            </a:prstGeom>
          </p:spPr>
        </p:pic>
      </p:grpSp>
      <p:sp>
        <p:nvSpPr>
          <p:cNvPr id="27" name="Title 3"/>
          <p:cNvSpPr>
            <a:spLocks noGrp="1"/>
          </p:cNvSpPr>
          <p:nvPr>
            <p:ph type="title"/>
          </p:nvPr>
        </p:nvSpPr>
        <p:spPr/>
        <p:txBody>
          <a:bodyPr/>
          <a:lstStyle/>
          <a:p>
            <a:r>
              <a:rPr lang="en-US">
                <a:solidFill>
                  <a:schemeClr val="tx1"/>
                </a:solidFill>
              </a:rPr>
              <a:t>Businesses are rapidly </a:t>
            </a:r>
            <a:r>
              <a:rPr lang="en-US" i="1" err="1">
                <a:solidFill>
                  <a:schemeClr val="tx1"/>
                </a:solidFill>
              </a:rPr>
              <a:t>appifying</a:t>
            </a:r>
            <a:endParaRPr lang="en-US" i="1">
              <a:solidFill>
                <a:schemeClr val="tx1"/>
              </a:solidFill>
            </a:endParaRPr>
          </a:p>
        </p:txBody>
      </p:sp>
    </p:spTree>
    <p:extLst>
      <p:ext uri="{BB962C8B-B14F-4D97-AF65-F5344CB8AC3E}">
        <p14:creationId xmlns:p14="http://schemas.microsoft.com/office/powerpoint/2010/main" val="79776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75482" y="497"/>
            <a:ext cx="3657080" cy="6993533"/>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538808" y="2777052"/>
            <a:ext cx="6078685" cy="3689021"/>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92970"/>
              <a:chOff x="7649759" y="3473718"/>
              <a:chExt cx="1692678" cy="911007"/>
            </a:xfrm>
          </p:grpSpPr>
          <p:sp>
            <p:nvSpPr>
              <p:cNvPr id="124" name="TextBox 123"/>
              <p:cNvSpPr txBox="1"/>
              <p:nvPr/>
            </p:nvSpPr>
            <p:spPr>
              <a:xfrm>
                <a:off x="7649759" y="3978710"/>
                <a:ext cx="1692678" cy="406015"/>
              </a:xfrm>
              <a:prstGeom prst="rect">
                <a:avLst/>
              </a:prstGeom>
              <a:noFill/>
            </p:spPr>
            <p:txBody>
              <a:bodyPr wrap="square" lIns="0" tIns="0" rIns="0" bIns="0" rtlCol="0">
                <a:spAutoFit/>
              </a:bodyPr>
              <a:lstStyle/>
              <a:p>
                <a:pPr algn="ctr" defTabSz="913990">
                  <a:lnSpc>
                    <a:spcPct val="90000"/>
                  </a:lnSpc>
                  <a:spcAft>
                    <a:spcPts val="600"/>
                  </a:spcAft>
                  <a:defRPr/>
                </a:pPr>
                <a:r>
                  <a:rPr lang="en-US" sz="1397" kern="0">
                    <a:gradFill>
                      <a:gsLst>
                        <a:gs pos="2917">
                          <a:srgbClr val="D2D2D2">
                            <a:lumMod val="50000"/>
                          </a:srgbClr>
                        </a:gs>
                        <a:gs pos="30000">
                          <a:srgbClr val="D2D2D2">
                            <a:lumMod val="50000"/>
                          </a:srgbClr>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91401" tIns="45700" rIns="91401" bIns="45700" numCol="1" anchor="t" anchorCtr="0" compatLnSpc="1">
                  <a:prstTxWarp prst="textNoShape">
                    <a:avLst/>
                  </a:prstTxWarp>
                </a:bodyPr>
                <a:lstStyle/>
                <a:p>
                  <a:pPr defTabSz="913952">
                    <a:defRPr/>
                  </a:pPr>
                  <a:endParaRPr lang="en-US" sz="1801" kern="0">
                    <a:solidFill>
                      <a:srgbClr val="FFFFFF"/>
                    </a:solidFill>
                    <a:latin typeface="Segoe UI"/>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5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defTabSz="913990">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a:rPr>
                  <a:t>BizTalk</a:t>
                </a:r>
                <a:br>
                  <a:rPr lang="en-US" sz="1000" kern="0">
                    <a:gradFill>
                      <a:gsLst>
                        <a:gs pos="2917">
                          <a:srgbClr val="D2D2D2">
                            <a:lumMod val="50000"/>
                          </a:srgbClr>
                        </a:gs>
                        <a:gs pos="30000">
                          <a:srgbClr val="D2D2D2">
                            <a:lumMod val="50000"/>
                          </a:srgbClr>
                        </a:gs>
                      </a:gsLst>
                      <a:lin ang="5400000" scaled="0"/>
                    </a:gradFill>
                    <a:latin typeface="Segoe UI"/>
                  </a:rPr>
                </a:br>
                <a:r>
                  <a:rPr lang="en-US" sz="1000"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56">
                        <a:defRPr/>
                      </a:pPr>
                      <a:endParaRPr lang="en-US" sz="1763" kern="0">
                        <a:solidFill>
                          <a:srgbClr val="505050"/>
                        </a:solidFill>
                        <a:latin typeface="Segoe UI"/>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205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91401" tIns="45700" rIns="91401" bIns="45700" numCol="1" anchor="t" anchorCtr="0" compatLnSpc="1">
                        <a:prstTxWarp prst="textNoShape">
                          <a:avLst/>
                        </a:prstTxWarp>
                      </a:bodyPr>
                      <a:lstStyle/>
                      <a:p>
                        <a:pPr defTabSz="932323">
                          <a:defRPr/>
                        </a:pPr>
                        <a:endParaRPr lang="en-US" sz="1801" kern="0">
                          <a:solidFill>
                            <a:srgbClr val="505050"/>
                          </a:solidFill>
                          <a:latin typeface="Segoe UI"/>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663916" y="975543"/>
            <a:ext cx="1476330" cy="2388574"/>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98389" y="2318582"/>
            <a:ext cx="1807899" cy="492706"/>
          </a:xfrm>
          <a:prstGeom prst="rect">
            <a:avLst/>
          </a:prstGeom>
          <a:noFill/>
        </p:spPr>
        <p:txBody>
          <a:bodyPr wrap="none" lIns="182802" tIns="146241" rIns="182802" bIns="146241" rtlCol="0">
            <a:spAutoFit/>
          </a:bodyPr>
          <a:lstStyle/>
          <a:p>
            <a:pPr algn="r" defTabSz="913990">
              <a:lnSpc>
                <a:spcPct val="90000"/>
              </a:lnSpc>
              <a:spcAft>
                <a:spcPts val="600"/>
              </a:spcAft>
              <a:defRPr/>
            </a:pPr>
            <a:r>
              <a:rPr lang="en-US" sz="1397"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9"/>
          <a:stretch>
            <a:fillRect/>
          </a:stretch>
        </p:blipFill>
        <p:spPr>
          <a:xfrm>
            <a:off x="4640719" y="2317357"/>
            <a:ext cx="516080" cy="495328"/>
          </a:xfrm>
          <a:prstGeom prst="rect">
            <a:avLst/>
          </a:prstGeom>
        </p:spPr>
      </p:pic>
      <p:sp>
        <p:nvSpPr>
          <p:cNvPr id="60" name="TextBox 59"/>
          <p:cNvSpPr txBox="1"/>
          <p:nvPr/>
        </p:nvSpPr>
        <p:spPr>
          <a:xfrm>
            <a:off x="5379013" y="1683008"/>
            <a:ext cx="1233093" cy="19736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015">
              <a:spcAft>
                <a:spcPts val="816"/>
              </a:spcAft>
              <a:defRPr/>
            </a:pPr>
            <a:r>
              <a:rPr lang="en-US" sz="1397">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204495" y="3234147"/>
            <a:ext cx="1407610" cy="19736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015">
              <a:spcAft>
                <a:spcPts val="816"/>
              </a:spcAft>
              <a:defRPr/>
            </a:pPr>
            <a:r>
              <a:rPr lang="en-US" sz="1397">
                <a:gradFill>
                  <a:gsLst>
                    <a:gs pos="2917">
                      <a:srgbClr val="D2D2D2">
                        <a:lumMod val="50000"/>
                      </a:srgbClr>
                    </a:gs>
                    <a:gs pos="30000">
                      <a:srgbClr val="D2D2D2">
                        <a:lumMod val="50000"/>
                      </a:srgbClr>
                    </a:gs>
                  </a:gsLst>
                  <a:lin ang="5400000" scaled="0"/>
                </a:gradFill>
                <a:latin typeface="Segoe UI"/>
              </a:rPr>
              <a:t>Machine learning </a:t>
            </a:r>
          </a:p>
        </p:txBody>
      </p:sp>
      <p:pic>
        <p:nvPicPr>
          <p:cNvPr id="63" name="Picture 62"/>
          <p:cNvPicPr>
            <a:picLocks noChangeAspect="1"/>
          </p:cNvPicPr>
          <p:nvPr/>
        </p:nvPicPr>
        <p:blipFill>
          <a:blip r:embed="rId10"/>
          <a:stretch>
            <a:fillRect/>
          </a:stretch>
        </p:blipFill>
        <p:spPr>
          <a:xfrm>
            <a:off x="4843414" y="3148155"/>
            <a:ext cx="369927" cy="340767"/>
          </a:xfrm>
          <a:prstGeom prst="rect">
            <a:avLst/>
          </a:prstGeom>
        </p:spPr>
      </p:pic>
      <p:sp>
        <p:nvSpPr>
          <p:cNvPr id="142" name="Rectangle 141"/>
          <p:cNvSpPr/>
          <p:nvPr/>
        </p:nvSpPr>
        <p:spPr bwMode="auto">
          <a:xfrm>
            <a:off x="4997400" y="902248"/>
            <a:ext cx="1614705" cy="197367"/>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31874" fontAlgn="base">
              <a:lnSpc>
                <a:spcPct val="90000"/>
              </a:lnSpc>
              <a:spcBef>
                <a:spcPct val="0"/>
              </a:spcBef>
              <a:spcAft>
                <a:spcPct val="0"/>
              </a:spcAft>
              <a:defRPr/>
            </a:pPr>
            <a:r>
              <a:rPr lang="en-US" sz="1397"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11"/>
          <a:stretch>
            <a:fillRect/>
          </a:stretch>
        </p:blipFill>
        <p:spPr>
          <a:xfrm>
            <a:off x="5358021" y="1624877"/>
            <a:ext cx="312572" cy="287934"/>
          </a:xfrm>
          <a:prstGeom prst="rect">
            <a:avLst/>
          </a:prstGeom>
        </p:spPr>
      </p:pic>
      <p:grpSp>
        <p:nvGrpSpPr>
          <p:cNvPr id="169" name="Group 168"/>
          <p:cNvGrpSpPr/>
          <p:nvPr/>
        </p:nvGrpSpPr>
        <p:grpSpPr>
          <a:xfrm>
            <a:off x="10549398" y="721003"/>
            <a:ext cx="1398617" cy="1248446"/>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975041" y="1860087"/>
            <a:ext cx="1261710" cy="984131"/>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82802" tIns="146241" rIns="182802" bIns="146241" rtlCol="0">
              <a:spAutoFit/>
            </a:bodyPr>
            <a:lstStyle/>
            <a:p>
              <a:pPr defTabSz="913990">
                <a:lnSpc>
                  <a:spcPct val="90000"/>
                </a:lnSpc>
                <a:spcAft>
                  <a:spcPts val="600"/>
                </a:spcAft>
                <a:defRPr/>
              </a:pPr>
              <a:r>
                <a:rPr lang="en-US" sz="1397"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567667" y="3152184"/>
            <a:ext cx="1481482" cy="404582"/>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995723" y="975543"/>
            <a:ext cx="1476330" cy="2388574"/>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xmlns="" id="{DD6D2618-3F98-4E7F-8D38-B2D63C32E723}"/>
              </a:ext>
            </a:extLst>
          </p:cNvPr>
          <p:cNvPicPr>
            <a:picLocks noChangeAspect="1"/>
          </p:cNvPicPr>
          <p:nvPr/>
        </p:nvPicPr>
        <p:blipFill>
          <a:blip r:embed="rId17"/>
          <a:stretch>
            <a:fillRect/>
          </a:stretch>
        </p:blipFill>
        <p:spPr>
          <a:xfrm>
            <a:off x="10552287" y="2254075"/>
            <a:ext cx="1151572" cy="657343"/>
          </a:xfrm>
          <a:prstGeom prst="rect">
            <a:avLst/>
          </a:prstGeom>
        </p:spPr>
      </p:pic>
      <p:pic>
        <p:nvPicPr>
          <p:cNvPr id="5" name="Picture 4">
            <a:extLst>
              <a:ext uri="{FF2B5EF4-FFF2-40B4-BE49-F238E27FC236}">
                <a16:creationId xmlns:a16="http://schemas.microsoft.com/office/drawing/2014/main" xmlns=""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767323" y="733882"/>
            <a:ext cx="539810" cy="483321"/>
          </a:xfrm>
          <a:prstGeom prst="rect">
            <a:avLst/>
          </a:prstGeom>
        </p:spPr>
      </p:pic>
    </p:spTree>
    <p:extLst>
      <p:ext uri="{BB962C8B-B14F-4D97-AF65-F5344CB8AC3E}">
        <p14:creationId xmlns:p14="http://schemas.microsoft.com/office/powerpoint/2010/main" val="82427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4" y="500"/>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5482" y="500"/>
            <a:ext cx="3657080" cy="6993533"/>
          </a:xfrm>
          <a:prstGeom prst="rect">
            <a:avLst/>
          </a:prstGeom>
        </p:spPr>
        <p:txBody>
          <a:bodyPr vert="horz" wrap="square" lIns="149217" tIns="93260" rIns="149217" bIns="9326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FFFFFF"/>
                    </a:gs>
                    <a:gs pos="100000">
                      <a:srgbClr val="FFFFFF"/>
                    </a:gs>
                  </a:gsLst>
                  <a:lin ang="5400000" scaled="0"/>
                </a:gradFill>
                <a:latin typeface="Segoe UI Light"/>
              </a:rPr>
              <a:t>Logic Apps connectors—Over 170 and growing</a:t>
            </a:r>
            <a:endParaRPr lang="en-NZ" sz="4799" spc="-102" dirty="0">
              <a:gradFill>
                <a:gsLst>
                  <a:gs pos="1250">
                    <a:srgbClr val="FFFFFF"/>
                  </a:gs>
                  <a:gs pos="100000">
                    <a:srgbClr val="FFFFFF"/>
                  </a:gs>
                </a:gsLst>
                <a:lin ang="5400000" scaled="0"/>
              </a:gradFill>
              <a:latin typeface="Segoe UI Light"/>
            </a:endParaRPr>
          </a:p>
        </p:txBody>
      </p:sp>
      <p:grpSp>
        <p:nvGrpSpPr>
          <p:cNvPr id="11" name="Group 10"/>
          <p:cNvGrpSpPr/>
          <p:nvPr/>
        </p:nvGrpSpPr>
        <p:grpSpPr>
          <a:xfrm>
            <a:off x="4562874" y="440076"/>
            <a:ext cx="7129245" cy="1265445"/>
            <a:chOff x="4472948" y="431483"/>
            <a:chExt cx="6990090" cy="1240745"/>
          </a:xfrm>
        </p:grpSpPr>
        <p:pic>
          <p:nvPicPr>
            <p:cNvPr id="1028" name="Picture 4" descr="Image result for github logo 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904359" y="3898855"/>
            <a:ext cx="6996006" cy="1323387"/>
            <a:chOff x="4950923" y="3490665"/>
            <a:chExt cx="6859452" cy="1297556"/>
          </a:xfrm>
        </p:grpSpPr>
        <p:pic>
          <p:nvPicPr>
            <p:cNvPr id="1032" name="Picture 8" descr="Image result for slack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706319" y="2163631"/>
            <a:ext cx="7498216" cy="1250148"/>
            <a:chOff x="4711625" y="1818974"/>
            <a:chExt cx="7351860" cy="1225747"/>
          </a:xfrm>
        </p:grpSpPr>
        <p:pic>
          <p:nvPicPr>
            <p:cNvPr id="1026" name="Picture 2" descr="Image result for facebook logo png"/>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206027" y="5813641"/>
            <a:ext cx="4718235" cy="82007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3672">
                <a:solidFill>
                  <a:srgbClr val="0078D7"/>
                </a:solidFill>
                <a:latin typeface="Segoe UI Semilight"/>
              </a:rPr>
              <a:t>….and more!</a:t>
            </a:r>
          </a:p>
        </p:txBody>
      </p:sp>
    </p:spTree>
    <p:extLst>
      <p:ext uri="{BB962C8B-B14F-4D97-AF65-F5344CB8AC3E}">
        <p14:creationId xmlns:p14="http://schemas.microsoft.com/office/powerpoint/2010/main" val="50357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Develop locally using best of class developer tools</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Boost productivity through triggers and bindings</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Choose from a variety of programming languages</a:t>
            </a:r>
          </a:p>
          <a:p>
            <a:pPr marL="0" lvl="1" indent="0" defTabSz="932563">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Integrate with existing DevOps processes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781900"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17">
            <a:extLst>
              <a:ext uri="{FF2B5EF4-FFF2-40B4-BE49-F238E27FC236}">
                <a16:creationId xmlns:a16="http://schemas.microsoft.com/office/drawing/2014/main" xmlns="" id="{F7900C71-79EE-4E7E-BB7D-B084EF1082BF}"/>
              </a:ext>
            </a:extLst>
          </p:cNvPr>
          <p:cNvSpPr/>
          <p:nvPr/>
        </p:nvSpPr>
        <p:spPr bwMode="auto">
          <a:xfrm>
            <a:off x="8322820" y="3466793"/>
            <a:ext cx="819199" cy="711794"/>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80" tIns="152145" rIns="190180" bIns="152145" numCol="1" spcCol="0" rtlCol="0" fromWordArt="0" anchor="t" anchorCtr="0" forceAA="0" compatLnSpc="1">
            <a:prstTxWarp prst="textNoShape">
              <a:avLst/>
            </a:prstTxWarp>
            <a:noAutofit/>
          </a:bodyPr>
          <a:lstStyle/>
          <a:p>
            <a:pPr algn="ctr" defTabSz="969581" fontAlgn="base">
              <a:lnSpc>
                <a:spcPct val="90000"/>
              </a:lnSpc>
              <a:spcBef>
                <a:spcPct val="0"/>
              </a:spcBef>
              <a:spcAft>
                <a:spcPct val="0"/>
              </a:spcAft>
              <a:defRPr/>
            </a:pPr>
            <a:endParaRPr lang="en-US" sz="187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xmlns="" id="{AC3E88B7-86A7-4EDF-BEB4-088D86677001}"/>
              </a:ext>
            </a:extLst>
          </p:cNvPr>
          <p:cNvSpPr txBox="1"/>
          <p:nvPr/>
        </p:nvSpPr>
        <p:spPr>
          <a:xfrm>
            <a:off x="4783235" y="2091127"/>
            <a:ext cx="1942025" cy="589734"/>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dirty="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xmlns="" id="{C78B42CC-EE9C-477D-944B-715002736FB5}"/>
              </a:ext>
            </a:extLst>
          </p:cNvPr>
          <p:cNvSpPr txBox="1"/>
          <p:nvPr/>
        </p:nvSpPr>
        <p:spPr>
          <a:xfrm>
            <a:off x="10241345" y="2091127"/>
            <a:ext cx="1998914" cy="589775"/>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dirty="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xmlns="" id="{3B68E272-E13B-415C-B943-DA61490C0734}"/>
              </a:ext>
            </a:extLst>
          </p:cNvPr>
          <p:cNvSpPr txBox="1"/>
          <p:nvPr/>
        </p:nvSpPr>
        <p:spPr>
          <a:xfrm>
            <a:off x="7503482" y="2091127"/>
            <a:ext cx="2285433" cy="589734"/>
          </a:xfrm>
          <a:prstGeom prst="rect">
            <a:avLst/>
          </a:prstGeom>
          <a:noFill/>
        </p:spPr>
        <p:txBody>
          <a:bodyPr wrap="square" lIns="190180" tIns="152145" rIns="190180" bIns="152145" rtlCol="0">
            <a:spAutoFit/>
          </a:bodyPr>
          <a:lstStyle/>
          <a:p>
            <a:pPr algn="ctr" defTabSz="950938">
              <a:lnSpc>
                <a:spcPct val="90000"/>
              </a:lnSpc>
              <a:spcAft>
                <a:spcPts val="624"/>
              </a:spcAft>
              <a:defRPr/>
            </a:pPr>
            <a:r>
              <a:rPr lang="en-US" sz="2040" kern="0" dirty="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xmlns=""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322125" y="2444325"/>
            <a:ext cx="1057606" cy="2906177"/>
          </a:xfrm>
          <a:prstGeom prst="rect">
            <a:avLst/>
          </a:prstGeom>
        </p:spPr>
      </p:pic>
      <p:pic>
        <p:nvPicPr>
          <p:cNvPr id="16" name="Picture 15">
            <a:extLst>
              <a:ext uri="{FF2B5EF4-FFF2-40B4-BE49-F238E27FC236}">
                <a16:creationId xmlns:a16="http://schemas.microsoft.com/office/drawing/2014/main" xmlns=""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336764" y="2431636"/>
            <a:ext cx="1021464" cy="2906177"/>
          </a:xfrm>
          <a:prstGeom prst="rect">
            <a:avLst/>
          </a:prstGeom>
        </p:spPr>
      </p:pic>
      <p:pic>
        <p:nvPicPr>
          <p:cNvPr id="17" name="slash">
            <a:extLst>
              <a:ext uri="{FF2B5EF4-FFF2-40B4-BE49-F238E27FC236}">
                <a16:creationId xmlns:a16="http://schemas.microsoft.com/office/drawing/2014/main" xmlns=""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316163" y="2447765"/>
            <a:ext cx="976874" cy="2906177"/>
          </a:xfrm>
          <a:prstGeom prst="rect">
            <a:avLst/>
          </a:prstGeom>
        </p:spPr>
      </p:pic>
      <p:pic>
        <p:nvPicPr>
          <p:cNvPr id="18" name="Picture 17">
            <a:extLst>
              <a:ext uri="{FF2B5EF4-FFF2-40B4-BE49-F238E27FC236}">
                <a16:creationId xmlns:a16="http://schemas.microsoft.com/office/drawing/2014/main" xmlns=""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4447" y="2483448"/>
            <a:ext cx="3140968" cy="2771807"/>
          </a:xfrm>
          <a:prstGeom prst="rect">
            <a:avLst/>
          </a:prstGeom>
        </p:spPr>
      </p:pic>
    </p:spTree>
    <p:extLst>
      <p:ext uri="{BB962C8B-B14F-4D97-AF65-F5344CB8AC3E}">
        <p14:creationId xmlns:p14="http://schemas.microsoft.com/office/powerpoint/2010/main" val="806178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52467"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dirty="0">
                <a:gradFill>
                  <a:gsLst>
                    <a:gs pos="2917">
                      <a:srgbClr val="FFFFFF"/>
                    </a:gs>
                    <a:gs pos="30000">
                      <a:srgbClr val="FFFFFF"/>
                    </a:gs>
                  </a:gsLst>
                  <a:lin ang="5400000" scaled="0"/>
                </a:gradFill>
                <a:latin typeface="Segoe UI Light"/>
              </a:rPr>
              <a:t>Functions triggers and bindings</a:t>
            </a:r>
          </a:p>
        </p:txBody>
      </p:sp>
      <p:sp>
        <p:nvSpPr>
          <p:cNvPr id="7" name="Rectangle 6">
            <a:extLst>
              <a:ext uri="{FF2B5EF4-FFF2-40B4-BE49-F238E27FC236}">
                <a16:creationId xmlns:a16="http://schemas.microsoft.com/office/drawing/2014/main" xmlns=""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xmlns="" id="{7580DD7B-FC00-49A0-B59D-472A48BDC3BB}"/>
              </a:ext>
            </a:extLst>
          </p:cNvPr>
          <p:cNvPicPr>
            <a:picLocks noChangeAspect="1"/>
          </p:cNvPicPr>
          <p:nvPr/>
        </p:nvPicPr>
        <p:blipFill>
          <a:blip r:embed="rId3"/>
          <a:stretch>
            <a:fillRect/>
          </a:stretch>
        </p:blipFill>
        <p:spPr>
          <a:xfrm>
            <a:off x="4452787" y="525462"/>
            <a:ext cx="7608661" cy="5867400"/>
          </a:xfrm>
          <a:prstGeom prst="rect">
            <a:avLst/>
          </a:prstGeom>
        </p:spPr>
      </p:pic>
    </p:spTree>
    <p:extLst>
      <p:ext uri="{BB962C8B-B14F-4D97-AF65-F5344CB8AC3E}">
        <p14:creationId xmlns:p14="http://schemas.microsoft.com/office/powerpoint/2010/main" val="6632813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75482" y="295733"/>
            <a:ext cx="11887878" cy="917444"/>
          </a:xfrm>
        </p:spPr>
        <p:txBody>
          <a:bodyPr/>
          <a:lstStyle/>
          <a:p>
            <a:r>
              <a:rPr lang="en-US"/>
              <a:t>     Azure Functions platform features</a:t>
            </a:r>
          </a:p>
        </p:txBody>
      </p:sp>
      <p:pic>
        <p:nvPicPr>
          <p:cNvPr id="8" name="Graphic 7">
            <a:extLst>
              <a:ext uri="{FF2B5EF4-FFF2-40B4-BE49-F238E27FC236}">
                <a16:creationId xmlns:a16="http://schemas.microsoft.com/office/drawing/2014/main" xmlns="" id="{932A2832-ADA7-4327-87C4-887F4D6A17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20325" y="443586"/>
            <a:ext cx="621736" cy="621736"/>
          </a:xfrm>
          <a:prstGeom prst="rect">
            <a:avLst/>
          </a:prstGeom>
        </p:spPr>
      </p:pic>
      <p:grpSp>
        <p:nvGrpSpPr>
          <p:cNvPr id="25" name="Group 24"/>
          <p:cNvGrpSpPr/>
          <p:nvPr/>
        </p:nvGrpSpPr>
        <p:grpSpPr>
          <a:xfrm>
            <a:off x="1800411" y="1582329"/>
            <a:ext cx="2639424" cy="4789034"/>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81"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2000"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Visual </a:t>
                </a:r>
                <a:br>
                  <a:rPr lang="en-US" sz="1599" kern="0">
                    <a:gradFill>
                      <a:gsLst>
                        <a:gs pos="0">
                          <a:srgbClr val="FFFFFF"/>
                        </a:gs>
                        <a:gs pos="100000">
                          <a:srgbClr val="FFFFFF"/>
                        </a:gs>
                      </a:gsLst>
                      <a:lin ang="5400000" scaled="0"/>
                    </a:gradFill>
                    <a:latin typeface="Segoe UI"/>
                    <a:cs typeface="Segoe UI" pitchFamily="34" charset="0"/>
                  </a:rPr>
                </a:br>
                <a:r>
                  <a:rPr lang="en-US" sz="1599" kern="0">
                    <a:gradFill>
                      <a:gsLst>
                        <a:gs pos="0">
                          <a:srgbClr val="FFFFFF"/>
                        </a:gs>
                        <a:gs pos="100000">
                          <a:srgbClr val="FFFFFF"/>
                        </a:gs>
                      </a:gsLst>
                      <a:lin ang="5400000" scaled="0"/>
                    </a:gradFill>
                    <a:latin typeface="Segoe UI"/>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IDE support</a:t>
                </a:r>
              </a:p>
            </p:txBody>
          </p:sp>
          <p:pic>
            <p:nvPicPr>
              <p:cNvPr id="119" name="Picture 118"/>
              <p:cNvPicPr>
                <a:picLocks noChangeAspect="1"/>
              </p:cNvPicPr>
              <p:nvPr/>
            </p:nvPicPr>
            <p:blipFill rotWithShape="1">
              <a:blip r:embed="rId5"/>
              <a:srcRect t="24612" b="31602"/>
              <a:stretch/>
            </p:blipFill>
            <p:spPr>
              <a:xfrm>
                <a:off x="557228" y="2060883"/>
                <a:ext cx="925975" cy="373937"/>
              </a:xfrm>
              <a:prstGeom prst="rect">
                <a:avLst/>
              </a:prstGeom>
            </p:spPr>
          </p:pic>
        </p:grpSp>
      </p:grpSp>
      <p:sp>
        <p:nvSpPr>
          <p:cNvPr id="16" name="Rectangle 15"/>
          <p:cNvSpPr/>
          <p:nvPr/>
        </p:nvSpPr>
        <p:spPr bwMode="auto">
          <a:xfrm>
            <a:off x="4890579" y="1582329"/>
            <a:ext cx="2642883"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81"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2000" b="1">
                <a:gradFill>
                  <a:gsLst>
                    <a:gs pos="0">
                      <a:srgbClr val="353535"/>
                    </a:gs>
                    <a:gs pos="100000">
                      <a:srgbClr val="353535"/>
                    </a:gs>
                  </a:gsLst>
                  <a:lin ang="5400000" scaled="0"/>
                </a:gradFill>
                <a:latin typeface="Segoe UI"/>
                <a:cs typeface="Segoe UI" pitchFamily="34" charset="0"/>
              </a:rPr>
              <a:t>Languages</a:t>
            </a:r>
          </a:p>
        </p:txBody>
      </p:sp>
      <p:grpSp>
        <p:nvGrpSpPr>
          <p:cNvPr id="21" name="Group 20"/>
          <p:cNvGrpSpPr/>
          <p:nvPr/>
        </p:nvGrpSpPr>
        <p:grpSpPr>
          <a:xfrm>
            <a:off x="9263379" y="2525181"/>
            <a:ext cx="621758" cy="340484"/>
            <a:chOff x="7712710" y="2866532"/>
            <a:chExt cx="900970" cy="493385"/>
          </a:xfrm>
        </p:grpSpPr>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grpSp>
      <p:sp>
        <p:nvSpPr>
          <p:cNvPr id="57" name="Rectangle 56">
            <a:extLst>
              <a:ext uri="{FF2B5EF4-FFF2-40B4-BE49-F238E27FC236}">
                <a16:creationId xmlns:a16="http://schemas.microsoft.com/office/drawing/2014/main" xmlns="" id="{5AA139ED-4E4E-49FD-B197-2656C069BF40}"/>
              </a:ext>
            </a:extLst>
          </p:cNvPr>
          <p:cNvSpPr/>
          <p:nvPr/>
        </p:nvSpPr>
        <p:spPr bwMode="auto">
          <a:xfrm>
            <a:off x="7993180" y="1582329"/>
            <a:ext cx="2642883"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81"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2000" b="1">
                <a:gradFill>
                  <a:gsLst>
                    <a:gs pos="0">
                      <a:srgbClr val="353535"/>
                    </a:gs>
                    <a:gs pos="100000">
                      <a:srgbClr val="353535"/>
                    </a:gs>
                  </a:gsLst>
                  <a:lin ang="5400000" scaled="0"/>
                </a:gradFill>
                <a:latin typeface="Segoe UI"/>
                <a:cs typeface="Segoe UI" pitchFamily="34" charset="0"/>
              </a:rPr>
              <a:t>Platform</a:t>
            </a:r>
          </a:p>
        </p:txBody>
      </p:sp>
      <p:sp>
        <p:nvSpPr>
          <p:cNvPr id="68" name="Rectangle 67">
            <a:extLst>
              <a:ext uri="{FF2B5EF4-FFF2-40B4-BE49-F238E27FC236}">
                <a16:creationId xmlns:a16="http://schemas.microsoft.com/office/drawing/2014/main" xmlns="" id="{C63DE98F-61A9-4EC8-BE2B-D5D47B7B8814}"/>
              </a:ext>
            </a:extLst>
          </p:cNvPr>
          <p:cNvSpPr/>
          <p:nvPr/>
        </p:nvSpPr>
        <p:spPr bwMode="auto">
          <a:xfrm>
            <a:off x="5046823" y="2386242"/>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.NET</a:t>
            </a:r>
          </a:p>
        </p:txBody>
      </p:sp>
      <p:pic>
        <p:nvPicPr>
          <p:cNvPr id="1032" name="Picture 8" descr="Image result for .net foundation">
            <a:extLst>
              <a:ext uri="{FF2B5EF4-FFF2-40B4-BE49-F238E27FC236}">
                <a16:creationId xmlns:a16="http://schemas.microsoft.com/office/drawing/2014/main" xmlns="" id="{602C03A2-5E6E-4BD4-9E4A-D6B4600E0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1078" y="2570863"/>
            <a:ext cx="478957" cy="478957"/>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xmlns="" id="{6CBF48B1-DB41-4EC8-B8BE-885E522BCDF0}"/>
              </a:ext>
            </a:extLst>
          </p:cNvPr>
          <p:cNvSpPr/>
          <p:nvPr/>
        </p:nvSpPr>
        <p:spPr bwMode="auto">
          <a:xfrm>
            <a:off x="5046823" y="3396771"/>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Node.js</a:t>
            </a:r>
          </a:p>
        </p:txBody>
      </p:sp>
      <p:pic>
        <p:nvPicPr>
          <p:cNvPr id="29" name="Graphic 28">
            <a:extLst>
              <a:ext uri="{FF2B5EF4-FFF2-40B4-BE49-F238E27FC236}">
                <a16:creationId xmlns:a16="http://schemas.microsoft.com/office/drawing/2014/main" xmlns="" id="{9550269B-3D8B-46EE-A5BB-D3048C335D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267133" y="3566206"/>
            <a:ext cx="406847" cy="448070"/>
          </a:xfrm>
          <a:prstGeom prst="rect">
            <a:avLst/>
          </a:prstGeom>
        </p:spPr>
      </p:pic>
      <p:sp>
        <p:nvSpPr>
          <p:cNvPr id="70" name="Rectangle 69">
            <a:extLst>
              <a:ext uri="{FF2B5EF4-FFF2-40B4-BE49-F238E27FC236}">
                <a16:creationId xmlns:a16="http://schemas.microsoft.com/office/drawing/2014/main" xmlns="" id="{9369F94C-7ED6-4787-BC9C-323505097EE6}"/>
              </a:ext>
            </a:extLst>
          </p:cNvPr>
          <p:cNvSpPr/>
          <p:nvPr/>
        </p:nvSpPr>
        <p:spPr bwMode="auto">
          <a:xfrm>
            <a:off x="5046823" y="4394032"/>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Scripting </a:t>
            </a:r>
            <a:br>
              <a:rPr lang="en-US" sz="1599" kern="0">
                <a:gradFill>
                  <a:gsLst>
                    <a:gs pos="0">
                      <a:srgbClr val="FFFFFF"/>
                    </a:gs>
                    <a:gs pos="100000">
                      <a:srgbClr val="FFFFFF"/>
                    </a:gs>
                  </a:gsLst>
                  <a:lin ang="5400000" scaled="0"/>
                </a:gradFill>
                <a:latin typeface="Segoe UI"/>
                <a:cs typeface="Segoe UI" pitchFamily="34" charset="0"/>
              </a:rPr>
            </a:br>
            <a:r>
              <a:rPr lang="en-US" sz="1599" kern="0">
                <a:gradFill>
                  <a:gsLst>
                    <a:gs pos="0">
                      <a:srgbClr val="FFFFFF"/>
                    </a:gs>
                    <a:gs pos="100000">
                      <a:srgbClr val="FFFFFF"/>
                    </a:gs>
                  </a:gsLst>
                  <a:lin ang="5400000" scaled="0"/>
                </a:gradFill>
                <a:latin typeface="Segoe UI"/>
                <a:cs typeface="Segoe UI" pitchFamily="34" charset="0"/>
              </a:rPr>
              <a:t>(PowerShell, Bash, Batch, Python, PHP)</a:t>
            </a:r>
          </a:p>
        </p:txBody>
      </p:sp>
      <p:grpSp>
        <p:nvGrpSpPr>
          <p:cNvPr id="32" name="Group 31">
            <a:extLst>
              <a:ext uri="{FF2B5EF4-FFF2-40B4-BE49-F238E27FC236}">
                <a16:creationId xmlns:a16="http://schemas.microsoft.com/office/drawing/2014/main" xmlns="" id="{8263DF98-9D8E-4B4B-AEF6-6502D30F9C04}"/>
              </a:ext>
            </a:extLst>
          </p:cNvPr>
          <p:cNvGrpSpPr/>
          <p:nvPr/>
        </p:nvGrpSpPr>
        <p:grpSpPr>
          <a:xfrm>
            <a:off x="5046823" y="5391293"/>
            <a:ext cx="2370689" cy="827826"/>
            <a:chOff x="4947451" y="5286062"/>
            <a:chExt cx="2324416" cy="811668"/>
          </a:xfrm>
        </p:grpSpPr>
        <p:sp>
          <p:nvSpPr>
            <p:cNvPr id="71" name="Rectangle 70">
              <a:extLst>
                <a:ext uri="{FF2B5EF4-FFF2-40B4-BE49-F238E27FC236}">
                  <a16:creationId xmlns:a16="http://schemas.microsoft.com/office/drawing/2014/main" xmlns="" id="{5F776079-26A3-4161-8278-84EE95D85A57}"/>
                </a:ext>
              </a:extLst>
            </p:cNvPr>
            <p:cNvSpPr/>
            <p:nvPr/>
          </p:nvSpPr>
          <p:spPr bwMode="auto">
            <a:xfrm>
              <a:off x="4947451" y="5286062"/>
              <a:ext cx="2324416" cy="8116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a:cs typeface="Segoe UI" pitchFamily="34" charset="0"/>
                </a:rPr>
                <a:t>Java </a:t>
              </a:r>
            </a:p>
          </p:txBody>
        </p:sp>
        <p:sp>
          <p:nvSpPr>
            <p:cNvPr id="30" name="Oval 29">
              <a:extLst>
                <a:ext uri="{FF2B5EF4-FFF2-40B4-BE49-F238E27FC236}">
                  <a16:creationId xmlns:a16="http://schemas.microsoft.com/office/drawing/2014/main" xmlns="" id="{A2C6BFC1-7795-421F-B52A-2480CE96AAC3}"/>
                </a:ext>
              </a:extLst>
            </p:cNvPr>
            <p:cNvSpPr/>
            <p:nvPr/>
          </p:nvSpPr>
          <p:spPr bwMode="auto">
            <a:xfrm>
              <a:off x="5112732" y="5477581"/>
              <a:ext cx="484985" cy="4631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36" name="Picture 12" descr="http://logos-download.com/wp-content/uploads/2016/10/Java_logo_icon.png">
              <a:extLst>
                <a:ext uri="{FF2B5EF4-FFF2-40B4-BE49-F238E27FC236}">
                  <a16:creationId xmlns:a16="http://schemas.microsoft.com/office/drawing/2014/main" xmlns="" id="{DA2BED6E-C1FB-4699-BC12-8FB81DF2B12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3481"/>
            <a:stretch/>
          </p:blipFill>
          <p:spPr bwMode="auto">
            <a:xfrm>
              <a:off x="5212891" y="5524530"/>
              <a:ext cx="292325" cy="351759"/>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angle 73">
            <a:extLst>
              <a:ext uri="{FF2B5EF4-FFF2-40B4-BE49-F238E27FC236}">
                <a16:creationId xmlns:a16="http://schemas.microsoft.com/office/drawing/2014/main" xmlns="" id="{10DD6AAE-A863-49D3-9C87-58CD94AE5BAC}"/>
              </a:ext>
            </a:extLst>
          </p:cNvPr>
          <p:cNvSpPr/>
          <p:nvPr/>
        </p:nvSpPr>
        <p:spPr bwMode="auto">
          <a:xfrm>
            <a:off x="8127846" y="2386242"/>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API Features</a:t>
            </a:r>
          </a:p>
        </p:txBody>
      </p:sp>
      <p:sp>
        <p:nvSpPr>
          <p:cNvPr id="75" name="Rectangle 74">
            <a:extLst>
              <a:ext uri="{FF2B5EF4-FFF2-40B4-BE49-F238E27FC236}">
                <a16:creationId xmlns:a16="http://schemas.microsoft.com/office/drawing/2014/main" xmlns="" id="{E94484F2-6EAE-4C4E-9174-80CF1E116945}"/>
              </a:ext>
            </a:extLst>
          </p:cNvPr>
          <p:cNvSpPr/>
          <p:nvPr/>
        </p:nvSpPr>
        <p:spPr bwMode="auto">
          <a:xfrm>
            <a:off x="8127846" y="3396771"/>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Bindings</a:t>
            </a:r>
          </a:p>
        </p:txBody>
      </p:sp>
      <p:sp>
        <p:nvSpPr>
          <p:cNvPr id="77" name="Rectangle 76">
            <a:extLst>
              <a:ext uri="{FF2B5EF4-FFF2-40B4-BE49-F238E27FC236}">
                <a16:creationId xmlns:a16="http://schemas.microsoft.com/office/drawing/2014/main" xmlns="" id="{77401F19-78CB-4604-A972-D23323FD75EC}"/>
              </a:ext>
            </a:extLst>
          </p:cNvPr>
          <p:cNvSpPr/>
          <p:nvPr/>
        </p:nvSpPr>
        <p:spPr bwMode="auto">
          <a:xfrm>
            <a:off x="8127846" y="4394032"/>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CI/CD</a:t>
            </a:r>
          </a:p>
        </p:txBody>
      </p:sp>
      <p:sp>
        <p:nvSpPr>
          <p:cNvPr id="79" name="Rectangle 78">
            <a:extLst>
              <a:ext uri="{FF2B5EF4-FFF2-40B4-BE49-F238E27FC236}">
                <a16:creationId xmlns:a16="http://schemas.microsoft.com/office/drawing/2014/main" xmlns="" id="{FC8862F9-7F7F-40BE-A6AE-A9C78A594D3C}"/>
              </a:ext>
            </a:extLst>
          </p:cNvPr>
          <p:cNvSpPr/>
          <p:nvPr/>
        </p:nvSpPr>
        <p:spPr bwMode="auto">
          <a:xfrm>
            <a:off x="8127846" y="5404243"/>
            <a:ext cx="2370689" cy="827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App Service</a:t>
            </a:r>
          </a:p>
        </p:txBody>
      </p:sp>
      <p:sp>
        <p:nvSpPr>
          <p:cNvPr id="80" name="Freeform 29">
            <a:extLst>
              <a:ext uri="{FF2B5EF4-FFF2-40B4-BE49-F238E27FC236}">
                <a16:creationId xmlns:a16="http://schemas.microsoft.com/office/drawing/2014/main" xmlns="" id="{41238424-D762-4DCE-8CA2-A3DDFE761989}"/>
              </a:ext>
            </a:extLst>
          </p:cNvPr>
          <p:cNvSpPr>
            <a:spLocks/>
          </p:cNvSpPr>
          <p:nvPr/>
        </p:nvSpPr>
        <p:spPr bwMode="auto">
          <a:xfrm>
            <a:off x="8413199" y="2681351"/>
            <a:ext cx="374583" cy="237608"/>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sp>
        <p:nvSpPr>
          <p:cNvPr id="81" name="Freeform 6">
            <a:extLst>
              <a:ext uri="{FF2B5EF4-FFF2-40B4-BE49-F238E27FC236}">
                <a16:creationId xmlns:a16="http://schemas.microsoft.com/office/drawing/2014/main" xmlns="" id="{E02A6A9D-BA7D-4AFE-AE3A-4702F89327F0}"/>
              </a:ext>
            </a:extLst>
          </p:cNvPr>
          <p:cNvSpPr>
            <a:spLocks noEditPoints="1"/>
          </p:cNvSpPr>
          <p:nvPr/>
        </p:nvSpPr>
        <p:spPr bwMode="auto">
          <a:xfrm>
            <a:off x="8402858" y="3597308"/>
            <a:ext cx="374581" cy="37458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pic>
        <p:nvPicPr>
          <p:cNvPr id="40" name="Graphic 39">
            <a:extLst>
              <a:ext uri="{FF2B5EF4-FFF2-40B4-BE49-F238E27FC236}">
                <a16:creationId xmlns:a16="http://schemas.microsoft.com/office/drawing/2014/main" xmlns="" id="{72F74D22-BEDC-4092-A836-C74EDFB89EC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779606" y="5203010"/>
            <a:ext cx="1641770" cy="1272615"/>
          </a:xfrm>
          <a:prstGeom prst="rect">
            <a:avLst/>
          </a:prstGeom>
        </p:spPr>
      </p:pic>
      <p:pic>
        <p:nvPicPr>
          <p:cNvPr id="42" name="Graphic 41">
            <a:extLst>
              <a:ext uri="{FF2B5EF4-FFF2-40B4-BE49-F238E27FC236}">
                <a16:creationId xmlns:a16="http://schemas.microsoft.com/office/drawing/2014/main" xmlns="" id="{53D90034-4BFA-4098-9F9C-395D6FAC81D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8374429" y="4595807"/>
            <a:ext cx="452121" cy="452121"/>
          </a:xfrm>
          <a:prstGeom prst="rect">
            <a:avLst/>
          </a:prstGeom>
        </p:spPr>
      </p:pic>
    </p:spTree>
    <p:extLst>
      <p:ext uri="{BB962C8B-B14F-4D97-AF65-F5344CB8AC3E}">
        <p14:creationId xmlns:p14="http://schemas.microsoft.com/office/powerpoint/2010/main" val="13270200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Azure Functions</a:t>
            </a:r>
          </a:p>
        </p:txBody>
      </p:sp>
      <p:sp>
        <p:nvSpPr>
          <p:cNvPr id="78" name="Rectangle 77"/>
          <p:cNvSpPr/>
          <p:nvPr/>
        </p:nvSpPr>
        <p:spPr bwMode="auto">
          <a:xfrm>
            <a:off x="10409237" y="4945062"/>
            <a:ext cx="1347015" cy="11373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408503" y="1439862"/>
            <a:ext cx="1347015" cy="11373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409237" y="3192462"/>
            <a:ext cx="1347015" cy="11373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xmlns=""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647774" y="2005097"/>
            <a:ext cx="813582" cy="4271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xmlns=""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808901" y="5486448"/>
            <a:ext cx="547685" cy="4643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xmlns=""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856091" y="3744886"/>
            <a:ext cx="453305" cy="45330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97814" y="1998736"/>
            <a:ext cx="2367623" cy="758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97814" y="4719616"/>
            <a:ext cx="2367623" cy="758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25546" y="2218848"/>
            <a:ext cx="367898" cy="331765"/>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703044" y="4880155"/>
            <a:ext cx="412902" cy="441370"/>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xmlns="" id="{A345FAC2-D06D-47B9-A9D6-D14DFA1C23B7}"/>
              </a:ext>
            </a:extLst>
          </p:cNvPr>
          <p:cNvSpPr>
            <a:spLocks noChangeAspect="1" noEditPoints="1"/>
          </p:cNvSpPr>
          <p:nvPr/>
        </p:nvSpPr>
        <p:spPr bwMode="auto">
          <a:xfrm>
            <a:off x="806893" y="5787479"/>
            <a:ext cx="411422"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xmlns="" id="{FD7A6A91-8AEF-44FA-B6FE-3C40FFEA9B3F}"/>
              </a:ext>
            </a:extLst>
          </p:cNvPr>
          <p:cNvGrpSpPr/>
          <p:nvPr/>
        </p:nvGrpSpPr>
        <p:grpSpPr>
          <a:xfrm>
            <a:off x="4948480" y="2780490"/>
            <a:ext cx="2793757" cy="2011027"/>
            <a:chOff x="3436883" y="2389036"/>
            <a:chExt cx="2794153" cy="2011312"/>
          </a:xfrm>
        </p:grpSpPr>
        <p:sp>
          <p:nvSpPr>
            <p:cNvPr id="80" name="Rectangle 79">
              <a:extLst>
                <a:ext uri="{FF2B5EF4-FFF2-40B4-BE49-F238E27FC236}">
                  <a16:creationId xmlns:a16="http://schemas.microsoft.com/office/drawing/2014/main" xmlns=""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xmlns=""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xmlns=""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xmlns=""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xmlns=""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xmlns=""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xmlns=""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xmlns=""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xmlns="" id="{C90F2EC7-6F9E-41DA-810C-9C326531E820}"/>
              </a:ext>
            </a:extLst>
          </p:cNvPr>
          <p:cNvSpPr txBox="1"/>
          <p:nvPr/>
        </p:nvSpPr>
        <p:spPr>
          <a:xfrm>
            <a:off x="8504237" y="1567506"/>
            <a:ext cx="2023902"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xmlns="" id="{CC30763B-14AD-4573-B5BB-F899A6A0CD2C}"/>
              </a:ext>
            </a:extLst>
          </p:cNvPr>
          <p:cNvSpPr txBox="1"/>
          <p:nvPr/>
        </p:nvSpPr>
        <p:spPr>
          <a:xfrm>
            <a:off x="8496971" y="3225610"/>
            <a:ext cx="2023902" cy="10710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xmlns="" id="{0087E411-51DD-4AFE-B11E-7D85209E1667}"/>
              </a:ext>
            </a:extLst>
          </p:cNvPr>
          <p:cNvSpPr txBox="1"/>
          <p:nvPr/>
        </p:nvSpPr>
        <p:spPr>
          <a:xfrm>
            <a:off x="8482520" y="4984055"/>
            <a:ext cx="2023902" cy="10710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xmlns="" id="{96F8E2FD-1110-4817-910F-D8543CDE08E6}"/>
              </a:ext>
            </a:extLst>
          </p:cNvPr>
          <p:cNvSpPr txBox="1"/>
          <p:nvPr/>
        </p:nvSpPr>
        <p:spPr>
          <a:xfrm>
            <a:off x="2804943" y="1939577"/>
            <a:ext cx="2023902"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xmlns="" id="{E137874E-F77B-44E7-AB72-4B7CC299E13C}"/>
              </a:ext>
            </a:extLst>
          </p:cNvPr>
          <p:cNvSpPr txBox="1"/>
          <p:nvPr/>
        </p:nvSpPr>
        <p:spPr>
          <a:xfrm>
            <a:off x="2804943" y="4673309"/>
            <a:ext cx="2023902"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xmlns="" id="{34EE2C3F-8C1E-4329-AF1F-706F0DB793D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804943" y="1486683"/>
            <a:ext cx="406072" cy="406072"/>
          </a:xfrm>
          <a:prstGeom prst="rect">
            <a:avLst/>
          </a:prstGeom>
        </p:spPr>
      </p:pic>
      <p:pic>
        <p:nvPicPr>
          <p:cNvPr id="64" name="Graphic 63" descr="Star">
            <a:extLst>
              <a:ext uri="{FF2B5EF4-FFF2-40B4-BE49-F238E27FC236}">
                <a16:creationId xmlns:a16="http://schemas.microsoft.com/office/drawing/2014/main" xmlns="" id="{21621CCC-746F-42F9-9EDF-090A0577132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865437" y="4241534"/>
            <a:ext cx="406072" cy="406072"/>
          </a:xfrm>
          <a:prstGeom prst="rect">
            <a:avLst/>
          </a:prstGeom>
        </p:spPr>
      </p:pic>
      <p:pic>
        <p:nvPicPr>
          <p:cNvPr id="65" name="Graphic 64" descr="Star">
            <a:extLst>
              <a:ext uri="{FF2B5EF4-FFF2-40B4-BE49-F238E27FC236}">
                <a16:creationId xmlns:a16="http://schemas.microsoft.com/office/drawing/2014/main" xmlns="" id="{B173E468-3B3F-4F5C-838B-9227E959706A}"/>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52037" y="1160285"/>
            <a:ext cx="406072" cy="406072"/>
          </a:xfrm>
          <a:prstGeom prst="rect">
            <a:avLst/>
          </a:prstGeom>
        </p:spPr>
      </p:pic>
      <p:pic>
        <p:nvPicPr>
          <p:cNvPr id="69" name="Graphic 68" descr="Star">
            <a:extLst>
              <a:ext uri="{FF2B5EF4-FFF2-40B4-BE49-F238E27FC236}">
                <a16:creationId xmlns:a16="http://schemas.microsoft.com/office/drawing/2014/main" xmlns="" id="{782715FF-3514-481D-A60F-11F8E18E8639}"/>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52037" y="2875920"/>
            <a:ext cx="406072" cy="406072"/>
          </a:xfrm>
          <a:prstGeom prst="rect">
            <a:avLst/>
          </a:prstGeom>
        </p:spPr>
      </p:pic>
      <p:pic>
        <p:nvPicPr>
          <p:cNvPr id="70" name="Graphic 69" descr="Star">
            <a:extLst>
              <a:ext uri="{FF2B5EF4-FFF2-40B4-BE49-F238E27FC236}">
                <a16:creationId xmlns:a16="http://schemas.microsoft.com/office/drawing/2014/main" xmlns="" id="{3AC7D11A-B391-4C6E-8E5D-6D943FA6F39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952037" y="4646362"/>
            <a:ext cx="406072" cy="406072"/>
          </a:xfrm>
          <a:prstGeom prst="rect">
            <a:avLst/>
          </a:prstGeom>
        </p:spPr>
      </p:pic>
    </p:spTree>
    <p:extLst>
      <p:ext uri="{BB962C8B-B14F-4D97-AF65-F5344CB8AC3E}">
        <p14:creationId xmlns:p14="http://schemas.microsoft.com/office/powerpoint/2010/main" val="99151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E240BC7-625F-424B-A422-3D921751695D}"/>
              </a:ext>
            </a:extLst>
          </p:cNvPr>
          <p:cNvSpPr>
            <a:spLocks noGrp="1"/>
          </p:cNvSpPr>
          <p:nvPr>
            <p:ph type="title"/>
          </p:nvPr>
        </p:nvSpPr>
        <p:spPr/>
        <p:txBody>
          <a:bodyPr/>
          <a:lstStyle/>
          <a:p>
            <a:r>
              <a:rPr lang="en-US" dirty="0"/>
              <a:t>Functions + Application Insights</a:t>
            </a:r>
          </a:p>
        </p:txBody>
      </p:sp>
      <p:sp>
        <p:nvSpPr>
          <p:cNvPr id="5" name="Text Placeholder 4">
            <a:extLst>
              <a:ext uri="{FF2B5EF4-FFF2-40B4-BE49-F238E27FC236}">
                <a16:creationId xmlns:a16="http://schemas.microsoft.com/office/drawing/2014/main" xmlns="" id="{FA4729B0-455A-450C-ADC8-C73B1AB123E1}"/>
              </a:ext>
            </a:extLst>
          </p:cNvPr>
          <p:cNvSpPr>
            <a:spLocks noGrp="1"/>
          </p:cNvSpPr>
          <p:nvPr>
            <p:ph type="body" sz="quarter" idx="10"/>
          </p:nvPr>
        </p:nvSpPr>
        <p:spPr>
          <a:xfrm>
            <a:off x="275482" y="1213174"/>
            <a:ext cx="5485621" cy="5366862"/>
          </a:xfrm>
        </p:spPr>
        <p:txBody>
          <a:bodyPr/>
          <a:lstStyle/>
          <a:p>
            <a:r>
              <a:rPr lang="en-US" dirty="0">
                <a:solidFill>
                  <a:schemeClr val="tx1"/>
                </a:solidFill>
              </a:rPr>
              <a:t>Extensible Application Performance Management (APM)</a:t>
            </a:r>
          </a:p>
          <a:p>
            <a:r>
              <a:rPr lang="en-US" dirty="0">
                <a:solidFill>
                  <a:schemeClr val="tx1"/>
                </a:solidFill>
              </a:rPr>
              <a:t>Rich data: Metrics, Traces, Exception tracking, Dependencies, Page Views, User data, custom events</a:t>
            </a:r>
          </a:p>
          <a:p>
            <a:r>
              <a:rPr lang="en-US" dirty="0">
                <a:solidFill>
                  <a:schemeClr val="tx1"/>
                </a:solidFill>
              </a:rPr>
              <a:t>Easy to use graph/alerts, powerful analytics portal, integration with </a:t>
            </a:r>
            <a:r>
              <a:rPr lang="en-US" dirty="0" err="1">
                <a:solidFill>
                  <a:schemeClr val="tx1"/>
                </a:solidFill>
              </a:rPr>
              <a:t>PowerBI</a:t>
            </a:r>
            <a:r>
              <a:rPr lang="en-US" dirty="0">
                <a:solidFill>
                  <a:schemeClr val="tx1"/>
                </a:solidFill>
              </a:rPr>
              <a:t> and other analytics services</a:t>
            </a:r>
          </a:p>
        </p:txBody>
      </p:sp>
      <p:pic>
        <p:nvPicPr>
          <p:cNvPr id="7" name="Picture 6">
            <a:extLst>
              <a:ext uri="{FF2B5EF4-FFF2-40B4-BE49-F238E27FC236}">
                <a16:creationId xmlns:a16="http://schemas.microsoft.com/office/drawing/2014/main" xmlns="" id="{73A49DC5-D3AB-48D0-B0DF-BA4E0886EC09}"/>
              </a:ext>
            </a:extLst>
          </p:cNvPr>
          <p:cNvPicPr>
            <a:picLocks noChangeAspect="1"/>
          </p:cNvPicPr>
          <p:nvPr/>
        </p:nvPicPr>
        <p:blipFill>
          <a:blip r:embed="rId2"/>
          <a:stretch>
            <a:fillRect/>
          </a:stretch>
        </p:blipFill>
        <p:spPr>
          <a:xfrm>
            <a:off x="6142048" y="1248774"/>
            <a:ext cx="5613030" cy="5238337"/>
          </a:xfrm>
          <a:prstGeom prst="rect">
            <a:avLst/>
          </a:prstGeom>
        </p:spPr>
      </p:pic>
    </p:spTree>
    <p:extLst>
      <p:ext uri="{BB962C8B-B14F-4D97-AF65-F5344CB8AC3E}">
        <p14:creationId xmlns:p14="http://schemas.microsoft.com/office/powerpoint/2010/main" val="2031372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2F0B7F1B-71E4-4DD7-8278-D29E4B8D690F}"/>
              </a:ext>
            </a:extLst>
          </p:cNvPr>
          <p:cNvSpPr>
            <a:spLocks noGrp="1"/>
          </p:cNvSpPr>
          <p:nvPr>
            <p:ph type="title"/>
          </p:nvPr>
        </p:nvSpPr>
        <p:spPr/>
        <p:txBody>
          <a:bodyPr/>
          <a:lstStyle/>
          <a:p>
            <a:r>
              <a:rPr lang="en-US" dirty="0"/>
              <a:t>Microsoft Graph bindings for Functions</a:t>
            </a:r>
          </a:p>
        </p:txBody>
      </p:sp>
      <p:pic>
        <p:nvPicPr>
          <p:cNvPr id="15" name="Picture 14">
            <a:extLst>
              <a:ext uri="{FF2B5EF4-FFF2-40B4-BE49-F238E27FC236}">
                <a16:creationId xmlns:a16="http://schemas.microsoft.com/office/drawing/2014/main" xmlns="" id="{F2B4886C-E13F-42CC-B1BA-F3345A37F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37" y="1439862"/>
            <a:ext cx="1635650" cy="1635650"/>
          </a:xfrm>
          <a:prstGeom prst="rect">
            <a:avLst/>
          </a:prstGeom>
        </p:spPr>
      </p:pic>
      <p:pic>
        <p:nvPicPr>
          <p:cNvPr id="16" name="Graphic 15">
            <a:extLst>
              <a:ext uri="{FF2B5EF4-FFF2-40B4-BE49-F238E27FC236}">
                <a16:creationId xmlns:a16="http://schemas.microsoft.com/office/drawing/2014/main" xmlns="" id="{8C66DAB0-0C14-4CDB-8DE9-55AFB72B45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400412" y="1439862"/>
            <a:ext cx="1635650" cy="1635650"/>
          </a:xfrm>
          <a:prstGeom prst="rect">
            <a:avLst/>
          </a:prstGeom>
        </p:spPr>
      </p:pic>
      <p:pic>
        <p:nvPicPr>
          <p:cNvPr id="17" name="Picture 16">
            <a:extLst>
              <a:ext uri="{FF2B5EF4-FFF2-40B4-BE49-F238E27FC236}">
                <a16:creationId xmlns:a16="http://schemas.microsoft.com/office/drawing/2014/main" xmlns="" id="{1945ED72-803B-4337-BB6E-3AA9C145F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6987" y="1439862"/>
            <a:ext cx="1635650" cy="1635650"/>
          </a:xfrm>
          <a:prstGeom prst="rect">
            <a:avLst/>
          </a:prstGeom>
        </p:spPr>
      </p:pic>
      <p:cxnSp>
        <p:nvCxnSpPr>
          <p:cNvPr id="18" name="Straight Arrow Connector 17">
            <a:extLst>
              <a:ext uri="{FF2B5EF4-FFF2-40B4-BE49-F238E27FC236}">
                <a16:creationId xmlns:a16="http://schemas.microsoft.com/office/drawing/2014/main" xmlns="" id="{4AB983D2-C8DF-40B3-B9BA-9EABA5D81765}"/>
              </a:ext>
            </a:extLst>
          </p:cNvPr>
          <p:cNvCxnSpPr>
            <a:cxnSpLocks/>
            <a:stCxn id="15" idx="3"/>
            <a:endCxn id="16" idx="1"/>
          </p:cNvCxnSpPr>
          <p:nvPr/>
        </p:nvCxnSpPr>
        <p:spPr>
          <a:xfrm>
            <a:off x="3129487" y="2257687"/>
            <a:ext cx="227092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xmlns="" id="{463D3776-C3EE-4647-8FC2-70BF46A9BB59}"/>
              </a:ext>
            </a:extLst>
          </p:cNvPr>
          <p:cNvCxnSpPr>
            <a:cxnSpLocks/>
            <a:stCxn id="16" idx="3"/>
            <a:endCxn id="17" idx="1"/>
          </p:cNvCxnSpPr>
          <p:nvPr/>
        </p:nvCxnSpPr>
        <p:spPr>
          <a:xfrm>
            <a:off x="7036062" y="2257687"/>
            <a:ext cx="227092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xmlns="" id="{1BA5362A-01CD-462A-8AC4-EC6CC5544256}"/>
              </a:ext>
            </a:extLst>
          </p:cNvPr>
          <p:cNvSpPr txBox="1"/>
          <p:nvPr/>
        </p:nvSpPr>
        <p:spPr>
          <a:xfrm>
            <a:off x="9306987" y="3337972"/>
            <a:ext cx="2016650" cy="21882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Write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Excel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OneDrive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Outlook messages</a:t>
            </a:r>
          </a:p>
        </p:txBody>
      </p:sp>
      <p:sp>
        <p:nvSpPr>
          <p:cNvPr id="24" name="TextBox 23">
            <a:extLst>
              <a:ext uri="{FF2B5EF4-FFF2-40B4-BE49-F238E27FC236}">
                <a16:creationId xmlns:a16="http://schemas.microsoft.com/office/drawing/2014/main" xmlns="" id="{82546E31-ED66-4D96-B36F-B843AA2702E7}"/>
              </a:ext>
            </a:extLst>
          </p:cNvPr>
          <p:cNvSpPr txBox="1"/>
          <p:nvPr/>
        </p:nvSpPr>
        <p:spPr>
          <a:xfrm>
            <a:off x="1493837" y="3337973"/>
            <a:ext cx="3017814"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React to: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Mail messages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Calendar events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Personal contacts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OneDrive items</a:t>
            </a:r>
          </a:p>
        </p:txBody>
      </p:sp>
      <p:sp>
        <p:nvSpPr>
          <p:cNvPr id="31" name="TextBox 30">
            <a:extLst>
              <a:ext uri="{FF2B5EF4-FFF2-40B4-BE49-F238E27FC236}">
                <a16:creationId xmlns:a16="http://schemas.microsoft.com/office/drawing/2014/main" xmlns="" id="{4C6D5E82-F958-4633-88E1-6B80AF7A6619}"/>
              </a:ext>
            </a:extLst>
          </p:cNvPr>
          <p:cNvSpPr txBox="1"/>
          <p:nvPr/>
        </p:nvSpPr>
        <p:spPr>
          <a:xfrm>
            <a:off x="5400412" y="3337973"/>
            <a:ext cx="1971062"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Read from: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Excel</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OneDrive</a:t>
            </a:r>
          </a:p>
          <a:p>
            <a:pPr marL="342900" indent="-342900">
              <a:lnSpc>
                <a:spcPct val="90000"/>
              </a:lnSpc>
              <a:spcAft>
                <a:spcPts val="600"/>
              </a:spcAft>
              <a:buFont typeface="Arial" panose="020B0604020202020204" pitchFamily="34" charset="0"/>
              <a:buChar char="•"/>
            </a:pPr>
            <a:endParaRPr lang="en-US" sz="2400" dirty="0"/>
          </a:p>
        </p:txBody>
      </p:sp>
      <p:grpSp>
        <p:nvGrpSpPr>
          <p:cNvPr id="36" name="Group 35">
            <a:extLst>
              <a:ext uri="{FF2B5EF4-FFF2-40B4-BE49-F238E27FC236}">
                <a16:creationId xmlns:a16="http://schemas.microsoft.com/office/drawing/2014/main" xmlns="" id="{2FA68F76-CB81-43F8-A726-215FBC8016AE}"/>
              </a:ext>
            </a:extLst>
          </p:cNvPr>
          <p:cNvGrpSpPr/>
          <p:nvPr/>
        </p:nvGrpSpPr>
        <p:grpSpPr>
          <a:xfrm>
            <a:off x="5400411" y="5603209"/>
            <a:ext cx="5923225" cy="618507"/>
            <a:chOff x="5400411" y="5295018"/>
            <a:chExt cx="5854930" cy="618507"/>
          </a:xfrm>
        </p:grpSpPr>
        <p:sp>
          <p:nvSpPr>
            <p:cNvPr id="33" name="Title 13">
              <a:extLst>
                <a:ext uri="{FF2B5EF4-FFF2-40B4-BE49-F238E27FC236}">
                  <a16:creationId xmlns:a16="http://schemas.microsoft.com/office/drawing/2014/main" xmlns="" id="{5C1C4803-7637-4C27-81B6-7ACB64AE76CF}"/>
                </a:ext>
              </a:extLst>
            </p:cNvPr>
            <p:cNvSpPr txBox="1">
              <a:spLocks/>
            </p:cNvSpPr>
            <p:nvPr/>
          </p:nvSpPr>
          <p:spPr>
            <a:xfrm>
              <a:off x="5400411" y="5456325"/>
              <a:ext cx="5854930" cy="4572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 more with identity support for API calls</a:t>
              </a:r>
            </a:p>
          </p:txBody>
        </p:sp>
        <p:sp>
          <p:nvSpPr>
            <p:cNvPr id="35" name="Right Brace 34">
              <a:extLst>
                <a:ext uri="{FF2B5EF4-FFF2-40B4-BE49-F238E27FC236}">
                  <a16:creationId xmlns:a16="http://schemas.microsoft.com/office/drawing/2014/main" xmlns="" id="{2BF825D8-765E-45F9-AD00-818137B1AB03}"/>
                </a:ext>
              </a:extLst>
            </p:cNvPr>
            <p:cNvSpPr/>
            <p:nvPr/>
          </p:nvSpPr>
          <p:spPr>
            <a:xfrm rot="5400000">
              <a:off x="8247222" y="2448207"/>
              <a:ext cx="161307" cy="585492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7592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1093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 review…</a:t>
            </a:r>
          </a:p>
        </p:txBody>
      </p:sp>
      <p:sp>
        <p:nvSpPr>
          <p:cNvPr id="6" name="Text Placeholder 5"/>
          <p:cNvSpPr>
            <a:spLocks noGrp="1"/>
          </p:cNvSpPr>
          <p:nvPr>
            <p:ph type="body" sz="quarter" idx="10"/>
          </p:nvPr>
        </p:nvSpPr>
        <p:spPr>
          <a:xfrm>
            <a:off x="274638" y="1212850"/>
            <a:ext cx="11888787" cy="5503045"/>
          </a:xfrm>
        </p:spPr>
        <p:txBody>
          <a:bodyPr/>
          <a:lstStyle/>
          <a:p>
            <a:r>
              <a:rPr lang="en-US" sz="3200" dirty="0"/>
              <a:t>Serverless = focus on your business logic not infrastructure</a:t>
            </a:r>
          </a:p>
          <a:p>
            <a:endParaRPr lang="en-US" sz="3200" dirty="0"/>
          </a:p>
          <a:p>
            <a:r>
              <a:rPr lang="en-US" sz="3200" dirty="0"/>
              <a:t>Event Grid – manage all events in one place</a:t>
            </a:r>
          </a:p>
          <a:p>
            <a:r>
              <a:rPr lang="en-US" sz="3200" dirty="0"/>
              <a:t>Logic Apps – compose serverless workflows</a:t>
            </a:r>
          </a:p>
          <a:p>
            <a:r>
              <a:rPr lang="en-US" sz="3200" dirty="0"/>
              <a:t>Azure Functions – author serverless code</a:t>
            </a:r>
          </a:p>
          <a:p>
            <a:endParaRPr lang="en-US" sz="3200" dirty="0"/>
          </a:p>
          <a:p>
            <a:pPr marL="571500" indent="-571500">
              <a:buFont typeface="Wingdings" panose="05000000000000000000" pitchFamily="2" charset="2"/>
              <a:buChar char="ü"/>
            </a:pPr>
            <a:r>
              <a:rPr lang="en-US" sz="3200" dirty="0"/>
              <a:t>Secure access</a:t>
            </a:r>
          </a:p>
          <a:p>
            <a:pPr marL="571500" indent="-571500">
              <a:buFont typeface="Wingdings" panose="05000000000000000000" pitchFamily="2" charset="2"/>
              <a:buChar char="ü"/>
            </a:pPr>
            <a:r>
              <a:rPr lang="en-US" sz="3200" dirty="0"/>
              <a:t>Work with your data</a:t>
            </a:r>
          </a:p>
          <a:p>
            <a:pPr marL="571500" indent="-571500">
              <a:buFont typeface="Wingdings" panose="05000000000000000000" pitchFamily="2" charset="2"/>
              <a:buChar char="ü"/>
            </a:pPr>
            <a:r>
              <a:rPr lang="en-US" sz="3200" dirty="0"/>
              <a:t>Integrate with existing business apps</a:t>
            </a:r>
          </a:p>
          <a:p>
            <a:pPr marL="571500" indent="-571500">
              <a:buFont typeface="Wingdings" panose="05000000000000000000" pitchFamily="2" charset="2"/>
              <a:buChar char="ü"/>
            </a:pPr>
            <a:r>
              <a:rPr lang="en-US" sz="3200" dirty="0"/>
              <a:t>Manage no servers</a:t>
            </a:r>
          </a:p>
        </p:txBody>
      </p:sp>
    </p:spTree>
    <p:extLst>
      <p:ext uri="{BB962C8B-B14F-4D97-AF65-F5344CB8AC3E}">
        <p14:creationId xmlns:p14="http://schemas.microsoft.com/office/powerpoint/2010/main" val="15304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bg1"/>
                </a:solidFill>
              </a:rPr>
              <a:t>Businesses create a multitude of apps</a:t>
            </a:r>
          </a:p>
        </p:txBody>
      </p:sp>
      <p:pic>
        <p:nvPicPr>
          <p:cNvPr id="231" name="Picture 2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526" y="2241688"/>
            <a:ext cx="2344461" cy="2344461"/>
          </a:xfrm>
          <a:prstGeom prst="rect">
            <a:avLst/>
          </a:prstGeom>
        </p:spPr>
      </p:pic>
      <p:sp>
        <p:nvSpPr>
          <p:cNvPr id="236" name="Rectangle 235"/>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CUSTOMER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9" name="Rectangle 238"/>
          <p:cNvSpPr/>
          <p:nvPr/>
        </p:nvSpPr>
        <p:spPr>
          <a:xfrm flipH="1">
            <a:off x="1204662" y="4910460"/>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Customer Service</a:t>
            </a:r>
          </a:p>
          <a:p>
            <a:pPr algn="ctr">
              <a:lnSpc>
                <a:spcPct val="90000"/>
              </a:lnSpc>
              <a:spcBef>
                <a:spcPts val="204"/>
              </a:spcBef>
              <a:defRPr/>
            </a:pPr>
            <a:r>
              <a:rPr lang="en-US" sz="1428" spc="51">
                <a:gradFill>
                  <a:gsLst>
                    <a:gs pos="7080">
                      <a:srgbClr val="FFFFFF"/>
                    </a:gs>
                    <a:gs pos="64000">
                      <a:srgbClr val="FFFFFF"/>
                    </a:gs>
                  </a:gsLst>
                  <a:lin ang="5400000" scaled="1"/>
                </a:gradFill>
                <a:cs typeface="Arial" panose="020B0604020202020204" pitchFamily="34" charset="0"/>
              </a:rPr>
              <a:t>Product Info</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My Account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Purchases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Loyalty</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Orders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pic>
        <p:nvPicPr>
          <p:cNvPr id="234" name="Picture 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007" y="2241688"/>
            <a:ext cx="2344461" cy="2344461"/>
          </a:xfrm>
          <a:prstGeom prst="rect">
            <a:avLst/>
          </a:prstGeom>
        </p:spPr>
      </p:pic>
      <p:sp>
        <p:nvSpPr>
          <p:cNvPr id="237" name="Rectangle 236"/>
          <p:cNvSpPr/>
          <p:nvPr/>
        </p:nvSpPr>
        <p:spPr>
          <a:xfrm flipH="1">
            <a:off x="499788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SUPPLIER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40" name="Rectangle 239"/>
          <p:cNvSpPr/>
          <p:nvPr/>
        </p:nvSpPr>
        <p:spPr>
          <a:xfrm flipH="1">
            <a:off x="4910270" y="4923978"/>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Order Management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Procurement</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Dashboards</a:t>
            </a:r>
          </a:p>
          <a:p>
            <a:pPr algn="ctr" defTabSz="932597">
              <a:lnSpc>
                <a:spcPct val="90000"/>
              </a:lnSpc>
              <a:spcBef>
                <a:spcPts val="204"/>
              </a:spcBef>
              <a:defRPr/>
            </a:pPr>
            <a:r>
              <a:rPr lang="en-US" sz="1428" spc="82">
                <a:gradFill>
                  <a:gsLst>
                    <a:gs pos="7080">
                      <a:srgbClr val="FFFFFF"/>
                    </a:gs>
                    <a:gs pos="64000">
                      <a:srgbClr val="FFFFFF"/>
                    </a:gs>
                  </a:gsLst>
                  <a:lin ang="5400000" scaled="1"/>
                </a:gradFill>
                <a:latin typeface="Segoe UI"/>
                <a:cs typeface="Arial" panose="020B0604020202020204" pitchFamily="34" charset="0"/>
              </a:rPr>
              <a:t>Inventory</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Resellers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ERP</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pic>
        <p:nvPicPr>
          <p:cNvPr id="235" name="Picture 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1615" y="2241688"/>
            <a:ext cx="2344461" cy="2344461"/>
          </a:xfrm>
          <a:prstGeom prst="rect">
            <a:avLst/>
          </a:prstGeom>
        </p:spPr>
      </p:pic>
      <p:sp>
        <p:nvSpPr>
          <p:cNvPr id="238" name="Rectangle 237"/>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EMPLOYEE APPS</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41" name="Rectangle 240"/>
          <p:cNvSpPr/>
          <p:nvPr/>
        </p:nvSpPr>
        <p:spPr>
          <a:xfrm flipH="1">
            <a:off x="8615878" y="4923978"/>
            <a:ext cx="2615934" cy="1662904"/>
          </a:xfrm>
          <a:prstGeom prst="rect">
            <a:avLst/>
          </a:prstGeom>
        </p:spPr>
        <p:txBody>
          <a:bodyPr wrap="square">
            <a:spAutoFit/>
          </a:bodyPr>
          <a:lstStyle/>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Health Services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Onboarding</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Recruiting</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Benefits</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Payroll</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Travel</a:t>
            </a:r>
          </a:p>
          <a:p>
            <a:pPr algn="ctr" defTabSz="932597">
              <a:lnSpc>
                <a:spcPct val="90000"/>
              </a:lnSpc>
              <a:spcBef>
                <a:spcPts val="204"/>
              </a:spcBef>
              <a:defRPr/>
            </a:pPr>
            <a:r>
              <a:rPr lang="en-US" sz="1428" spc="20">
                <a:gradFill>
                  <a:gsLst>
                    <a:gs pos="7080">
                      <a:srgbClr val="FFFFFF"/>
                    </a:gs>
                    <a:gs pos="64000">
                      <a:srgbClr val="FFFFFF"/>
                    </a:gs>
                  </a:gsLst>
                  <a:lin ang="5400000" scaled="1"/>
                </a:gradFill>
                <a:latin typeface="Segoe UI"/>
                <a:cs typeface="Arial" panose="020B0604020202020204" pitchFamily="34" charset="0"/>
              </a:rPr>
              <a:t>…</a:t>
            </a:r>
          </a:p>
        </p:txBody>
      </p:sp>
    </p:spTree>
    <p:extLst>
      <p:ext uri="{BB962C8B-B14F-4D97-AF65-F5344CB8AC3E}">
        <p14:creationId xmlns:p14="http://schemas.microsoft.com/office/powerpoint/2010/main" val="235776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750"/>
                                        <p:tgtEl>
                                          <p:spTgt spid="239"/>
                                        </p:tgtEl>
                                      </p:cBhvr>
                                    </p:animEffect>
                                    <p:anim calcmode="lin" valueType="num">
                                      <p:cBhvr>
                                        <p:cTn id="8" dur="750" fill="hold"/>
                                        <p:tgtEl>
                                          <p:spTgt spid="239"/>
                                        </p:tgtEl>
                                        <p:attrNameLst>
                                          <p:attrName>ppt_x</p:attrName>
                                        </p:attrNameLst>
                                      </p:cBhvr>
                                      <p:tavLst>
                                        <p:tav tm="0">
                                          <p:val>
                                            <p:strVal val="#ppt_x"/>
                                          </p:val>
                                        </p:tav>
                                        <p:tav tm="100000">
                                          <p:val>
                                            <p:strVal val="#ppt_x"/>
                                          </p:val>
                                        </p:tav>
                                      </p:tavLst>
                                    </p:anim>
                                    <p:anim calcmode="lin" valueType="num">
                                      <p:cBhvr>
                                        <p:cTn id="9" dur="750" fill="hold"/>
                                        <p:tgtEl>
                                          <p:spTgt spid="2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750"/>
                                        <p:tgtEl>
                                          <p:spTgt spid="240"/>
                                        </p:tgtEl>
                                      </p:cBhvr>
                                    </p:animEffect>
                                    <p:anim calcmode="lin" valueType="num">
                                      <p:cBhvr>
                                        <p:cTn id="14" dur="750" fill="hold"/>
                                        <p:tgtEl>
                                          <p:spTgt spid="240"/>
                                        </p:tgtEl>
                                        <p:attrNameLst>
                                          <p:attrName>ppt_x</p:attrName>
                                        </p:attrNameLst>
                                      </p:cBhvr>
                                      <p:tavLst>
                                        <p:tav tm="0">
                                          <p:val>
                                            <p:strVal val="#ppt_x"/>
                                          </p:val>
                                        </p:tav>
                                        <p:tav tm="100000">
                                          <p:val>
                                            <p:strVal val="#ppt_x"/>
                                          </p:val>
                                        </p:tav>
                                      </p:tavLst>
                                    </p:anim>
                                    <p:anim calcmode="lin" valueType="num">
                                      <p:cBhvr>
                                        <p:cTn id="15" dur="750" fill="hold"/>
                                        <p:tgtEl>
                                          <p:spTgt spid="24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750"/>
                                        <p:tgtEl>
                                          <p:spTgt spid="241"/>
                                        </p:tgtEl>
                                      </p:cBhvr>
                                    </p:animEffect>
                                    <p:anim calcmode="lin" valueType="num">
                                      <p:cBhvr>
                                        <p:cTn id="20" dur="750" fill="hold"/>
                                        <p:tgtEl>
                                          <p:spTgt spid="241"/>
                                        </p:tgtEl>
                                        <p:attrNameLst>
                                          <p:attrName>ppt_x</p:attrName>
                                        </p:attrNameLst>
                                      </p:cBhvr>
                                      <p:tavLst>
                                        <p:tav tm="0">
                                          <p:val>
                                            <p:strVal val="#ppt_x"/>
                                          </p:val>
                                        </p:tav>
                                        <p:tav tm="100000">
                                          <p:val>
                                            <p:strVal val="#ppt_x"/>
                                          </p:val>
                                        </p:tav>
                                      </p:tavLst>
                                    </p:anim>
                                    <p:anim calcmode="lin" valueType="num">
                                      <p:cBhvr>
                                        <p:cTn id="21" dur="750" fill="hold"/>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29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4807527" y="2022885"/>
            <a:ext cx="2953542" cy="2782067"/>
            <a:chOff x="4807527" y="2022885"/>
            <a:chExt cx="2953542" cy="2782067"/>
          </a:xfrm>
        </p:grpSpPr>
        <p:pic>
          <p:nvPicPr>
            <p:cNvPr id="7" name="Picture 6"/>
            <p:cNvPicPr>
              <a:picLocks noChangeAspect="1"/>
            </p:cNvPicPr>
            <p:nvPr/>
          </p:nvPicPr>
          <p:blipFill>
            <a:blip r:embed="rId3"/>
            <a:stretch>
              <a:fillRect/>
            </a:stretch>
          </p:blipFill>
          <p:spPr>
            <a:xfrm>
              <a:off x="4837348" y="2022885"/>
              <a:ext cx="2923721" cy="2782067"/>
            </a:xfrm>
            <a:prstGeom prst="rect">
              <a:avLst/>
            </a:prstGeom>
          </p:spPr>
        </p:pic>
        <p:sp>
          <p:nvSpPr>
            <p:cNvPr id="14" name="TextBox 13"/>
            <p:cNvSpPr txBox="1"/>
            <p:nvPr/>
          </p:nvSpPr>
          <p:spPr>
            <a:xfrm>
              <a:off x="4807527" y="4008176"/>
              <a:ext cx="1266796" cy="406265"/>
            </a:xfrm>
            <a:prstGeom prst="rect">
              <a:avLst/>
            </a:prstGeom>
            <a:solidFill>
              <a:schemeClr val="tx2"/>
            </a:solidFill>
          </p:spPr>
          <p:txBody>
            <a:bodyPr wrap="square" lIns="182880" tIns="91440" rIns="182880" bIns="91440" rtlCol="0">
              <a:spAutoFit/>
            </a:bodyPr>
            <a:lstStyle/>
            <a:p>
              <a:pPr algn="ctr">
                <a:lnSpc>
                  <a:spcPct val="90000"/>
                </a:lnSpc>
                <a:spcAft>
                  <a:spcPts val="600"/>
                </a:spcAft>
              </a:pPr>
              <a:r>
                <a:rPr lang="en-US" sz="1600">
                  <a:solidFill>
                    <a:schemeClr val="bg1"/>
                  </a:solidFill>
                  <a:latin typeface="+mj-lt"/>
                </a:rPr>
                <a:t>Monitor</a:t>
              </a:r>
            </a:p>
          </p:txBody>
        </p:sp>
        <p:sp>
          <p:nvSpPr>
            <p:cNvPr id="15" name="TextBox 14"/>
            <p:cNvSpPr txBox="1"/>
            <p:nvPr/>
          </p:nvSpPr>
          <p:spPr>
            <a:xfrm>
              <a:off x="6974858" y="4008176"/>
              <a:ext cx="700562" cy="406265"/>
            </a:xfrm>
            <a:prstGeom prst="rect">
              <a:avLst/>
            </a:prstGeom>
            <a:solidFill>
              <a:schemeClr val="tx2"/>
            </a:solidFill>
          </p:spPr>
          <p:txBody>
            <a:bodyPr wrap="square" lIns="182880" tIns="91440" rIns="182880" bIns="91440" rtlCol="0">
              <a:spAutoFit/>
            </a:bodyPr>
            <a:lstStyle/>
            <a:p>
              <a:pPr algn="ctr">
                <a:lnSpc>
                  <a:spcPct val="90000"/>
                </a:lnSpc>
                <a:spcAft>
                  <a:spcPts val="600"/>
                </a:spcAft>
              </a:pPr>
              <a:r>
                <a:rPr lang="en-US" sz="1600">
                  <a:solidFill>
                    <a:schemeClr val="bg1"/>
                  </a:solidFill>
                  <a:latin typeface="+mj-lt"/>
                </a:rPr>
                <a:t>Test</a:t>
              </a:r>
            </a:p>
          </p:txBody>
        </p:sp>
      </p:grpSp>
      <p:sp>
        <p:nvSpPr>
          <p:cNvPr id="3" name="Title 2"/>
          <p:cNvSpPr>
            <a:spLocks noGrp="1"/>
          </p:cNvSpPr>
          <p:nvPr>
            <p:ph type="title"/>
          </p:nvPr>
        </p:nvSpPr>
        <p:spPr/>
        <p:txBody>
          <a:bodyPr/>
          <a:lstStyle/>
          <a:p>
            <a:r>
              <a:rPr lang="en-US">
                <a:solidFill>
                  <a:schemeClr val="bg1"/>
                </a:solidFill>
              </a:rPr>
              <a:t>App development challenges</a:t>
            </a:r>
          </a:p>
        </p:txBody>
      </p:sp>
      <p:pic>
        <p:nvPicPr>
          <p:cNvPr id="231" name="Picture 2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398" y="2241688"/>
            <a:ext cx="2344461" cy="2344461"/>
          </a:xfrm>
          <a:prstGeom prst="rect">
            <a:avLst/>
          </a:prstGeom>
        </p:spPr>
      </p:pic>
      <p:sp>
        <p:nvSpPr>
          <p:cNvPr id="236" name="Rectangle 235"/>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SCALE</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7" name="Rectangle 236"/>
          <p:cNvSpPr/>
          <p:nvPr/>
        </p:nvSpPr>
        <p:spPr>
          <a:xfrm flipH="1">
            <a:off x="507885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COMPLEXITY</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238" name="Rectangle 237"/>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a:gradFill>
                  <a:gsLst>
                    <a:gs pos="7080">
                      <a:srgbClr val="FFFFFF"/>
                    </a:gs>
                    <a:gs pos="64000">
                      <a:srgbClr val="FFFFFF"/>
                    </a:gs>
                  </a:gsLst>
                  <a:lin ang="5400000" scaled="1"/>
                </a:gradFill>
                <a:latin typeface="Segoe UI"/>
                <a:cs typeface="Arial" pitchFamily="34" charset="0"/>
              </a:rPr>
              <a:t>FRAGMENTATION</a:t>
            </a:r>
            <a:endParaRPr lang="en-US" sz="1224">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17" name="Rectangle 16"/>
          <p:cNvSpPr/>
          <p:nvPr/>
        </p:nvSpPr>
        <p:spPr>
          <a:xfrm flipH="1">
            <a:off x="4789423"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App Delivery</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The lifecycle to deliver ‘just one’</a:t>
            </a:r>
            <a:br>
              <a:rPr lang="en-US" sz="1275" spc="20">
                <a:gradFill>
                  <a:gsLst>
                    <a:gs pos="7080">
                      <a:srgbClr val="FFFFFF"/>
                    </a:gs>
                    <a:gs pos="64000">
                      <a:srgbClr val="FFFFFF"/>
                    </a:gs>
                  </a:gsLst>
                  <a:lin ang="5400000" scaled="1"/>
                </a:gradFill>
                <a:latin typeface="Segoe UI"/>
                <a:cs typeface="Arial" panose="020B0604020202020204" pitchFamily="34" charset="0"/>
              </a:rPr>
            </a:br>
            <a:r>
              <a:rPr lang="en-US" sz="1275" spc="20">
                <a:gradFill>
                  <a:gsLst>
                    <a:gs pos="7080">
                      <a:srgbClr val="FFFFFF"/>
                    </a:gs>
                    <a:gs pos="64000">
                      <a:srgbClr val="FFFFFF"/>
                    </a:gs>
                  </a:gsLst>
                  <a:lin ang="5400000" scaled="1"/>
                </a:gradFill>
                <a:latin typeface="Segoe UI"/>
                <a:cs typeface="Arial" panose="020B0604020202020204" pitchFamily="34" charset="0"/>
              </a:rPr>
              <a:t>app involves many stages</a:t>
            </a:r>
          </a:p>
        </p:txBody>
      </p:sp>
      <p:sp>
        <p:nvSpPr>
          <p:cNvPr id="18" name="Rectangle 17"/>
          <p:cNvSpPr/>
          <p:nvPr/>
        </p:nvSpPr>
        <p:spPr>
          <a:xfrm flipH="1">
            <a:off x="8463698"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1000+ Devices</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Mobile ecosystems are complex with many combinations of devices</a:t>
            </a:r>
          </a:p>
        </p:txBody>
      </p:sp>
      <p:sp>
        <p:nvSpPr>
          <p:cNvPr id="19" name="Rectangle 18"/>
          <p:cNvSpPr/>
          <p:nvPr/>
        </p:nvSpPr>
        <p:spPr>
          <a:xfrm flipH="1">
            <a:off x="1013185" y="5248005"/>
            <a:ext cx="2967029" cy="826351"/>
          </a:xfrm>
          <a:prstGeom prst="rect">
            <a:avLst/>
          </a:prstGeom>
        </p:spPr>
        <p:txBody>
          <a:bodyPr wrap="square">
            <a:spAutoFit/>
          </a:bodyPr>
          <a:lstStyle/>
          <a:p>
            <a:pPr algn="ctr" defTabSz="932597">
              <a:lnSpc>
                <a:spcPct val="90000"/>
              </a:lnSpc>
              <a:spcBef>
                <a:spcPts val="204"/>
              </a:spcBef>
              <a:defRPr/>
            </a:pPr>
            <a:r>
              <a:rPr lang="en-US" sz="2448" spc="20">
                <a:gradFill>
                  <a:gsLst>
                    <a:gs pos="7080">
                      <a:srgbClr val="FFFFFF"/>
                    </a:gs>
                    <a:gs pos="64000">
                      <a:srgbClr val="FFFFFF"/>
                    </a:gs>
                  </a:gsLst>
                  <a:lin ang="5400000" scaled="1"/>
                </a:gradFill>
                <a:latin typeface="Segoe UI"/>
                <a:cs typeface="Arial" panose="020B0604020202020204" pitchFamily="34" charset="0"/>
              </a:rPr>
              <a:t>100+ apps</a:t>
            </a:r>
          </a:p>
          <a:p>
            <a:pPr algn="ctr" defTabSz="932597">
              <a:lnSpc>
                <a:spcPct val="90000"/>
              </a:lnSpc>
              <a:spcBef>
                <a:spcPts val="204"/>
              </a:spcBef>
              <a:defRPr/>
            </a:pPr>
            <a:r>
              <a:rPr lang="en-US" sz="1275" spc="20">
                <a:gradFill>
                  <a:gsLst>
                    <a:gs pos="7080">
                      <a:srgbClr val="FFFFFF"/>
                    </a:gs>
                    <a:gs pos="64000">
                      <a:srgbClr val="FFFFFF"/>
                    </a:gs>
                  </a:gsLst>
                  <a:lin ang="5400000" scaled="1"/>
                </a:gradFill>
                <a:latin typeface="Segoe UI"/>
                <a:cs typeface="Arial" panose="020B0604020202020204" pitchFamily="34" charset="0"/>
              </a:rPr>
              <a:t>Businesses need to rapidly build and deliver high-quality mobile apps</a:t>
            </a:r>
          </a:p>
        </p:txBody>
      </p:sp>
      <p:pic>
        <p:nvPicPr>
          <p:cNvPr id="21" name="Picture 20"/>
          <p:cNvPicPr>
            <a:picLocks noChangeAspect="1"/>
          </p:cNvPicPr>
          <p:nvPr/>
        </p:nvPicPr>
        <p:blipFill>
          <a:blip r:embed="rId5"/>
          <a:stretch>
            <a:fillRect/>
          </a:stretch>
        </p:blipFill>
        <p:spPr>
          <a:xfrm>
            <a:off x="8759594" y="2243476"/>
            <a:ext cx="2375236" cy="2393889"/>
          </a:xfrm>
          <a:prstGeom prst="rect">
            <a:avLst/>
          </a:prstGeom>
        </p:spPr>
      </p:pic>
      <p:sp>
        <p:nvSpPr>
          <p:cNvPr id="2" name="TextBox 1"/>
          <p:cNvSpPr txBox="1"/>
          <p:nvPr/>
        </p:nvSpPr>
        <p:spPr>
          <a:xfrm>
            <a:off x="5325470" y="1957705"/>
            <a:ext cx="2058312" cy="517065"/>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a:solidFill>
                  <a:schemeClr val="bg1"/>
                </a:solidFill>
                <a:latin typeface="+mj-lt"/>
              </a:rPr>
              <a:t>Design &amp; Develop</a:t>
            </a:r>
          </a:p>
        </p:txBody>
      </p:sp>
    </p:spTree>
    <p:extLst>
      <p:ext uri="{BB962C8B-B14F-4D97-AF65-F5344CB8AC3E}">
        <p14:creationId xmlns:p14="http://schemas.microsoft.com/office/powerpoint/2010/main" val="90642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Shape 125"/>
          <p:cNvSpPr/>
          <p:nvPr/>
        </p:nvSpPr>
        <p:spPr>
          <a:xfrm>
            <a:off x="5402442" y="2335772"/>
            <a:ext cx="1553898" cy="1553898"/>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85" y="2632152"/>
            <a:ext cx="1017488" cy="1017488"/>
          </a:xfrm>
          <a:prstGeom prst="rect">
            <a:avLst/>
          </a:prstGeom>
        </p:spPr>
      </p:pic>
      <p:grpSp>
        <p:nvGrpSpPr>
          <p:cNvPr id="10" name="Group 124"/>
          <p:cNvGrpSpPr/>
          <p:nvPr/>
        </p:nvGrpSpPr>
        <p:grpSpPr>
          <a:xfrm>
            <a:off x="5402442" y="832976"/>
            <a:ext cx="1553898" cy="1553898"/>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495669" y="832976"/>
            <a:ext cx="1553898" cy="1553898"/>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495669" y="3817755"/>
            <a:ext cx="1553898" cy="1553898"/>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402442" y="3817755"/>
            <a:ext cx="1553898" cy="1553898"/>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900" tIns="25900" rIns="25900" bIns="25900" anchor="ctr"/>
            <a:lstStyle/>
            <a:p>
              <a:pPr defTabSz="914049">
                <a:defRPr sz="3200">
                  <a:solidFill>
                    <a:srgbClr val="FFFFFF"/>
                  </a:solidFill>
                </a:defRPr>
              </a:pPr>
              <a:endParaRPr sz="1632" kern="0">
                <a:solidFill>
                  <a:srgbClr val="FFFFFF"/>
                </a:solidFill>
                <a:latin typeface="+mj-l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91635" y="2576154"/>
            <a:ext cx="9056551" cy="3666867"/>
            <a:chOff x="2332222" y="5051232"/>
            <a:chExt cx="17764587" cy="7192635"/>
          </a:xfrm>
        </p:grpSpPr>
        <p:sp>
          <p:nvSpPr>
            <p:cNvPr id="24" name="Shape 134"/>
            <p:cNvSpPr/>
            <p:nvPr/>
          </p:nvSpPr>
          <p:spPr>
            <a:xfrm>
              <a:off x="4774925" y="5051232"/>
              <a:ext cx="2626441"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HockeyApp</a:t>
              </a:r>
            </a:p>
          </p:txBody>
        </p:sp>
        <p:sp>
          <p:nvSpPr>
            <p:cNvPr id="25" name="Shape 135"/>
            <p:cNvSpPr/>
            <p:nvPr/>
          </p:nvSpPr>
          <p:spPr>
            <a:xfrm>
              <a:off x="10065098" y="5051232"/>
              <a:ext cx="4374208"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dirty="0">
                  <a:latin typeface="+mj-lt"/>
                </a:rPr>
                <a:t>Xamarin Test Cloud</a:t>
              </a:r>
            </a:p>
          </p:txBody>
        </p:sp>
        <p:sp>
          <p:nvSpPr>
            <p:cNvPr id="26" name="Shape 136"/>
            <p:cNvSpPr/>
            <p:nvPr/>
          </p:nvSpPr>
          <p:spPr>
            <a:xfrm>
              <a:off x="16415295" y="5051232"/>
              <a:ext cx="3681514"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914049"/>
              <a:r>
                <a:rPr sz="1530" kern="0" dirty="0">
                  <a:latin typeface="+mj-lt"/>
                </a:rPr>
                <a:t>Distribut</a:t>
              </a:r>
              <a:r>
                <a:rPr lang="de-DE" sz="1530" kern="0" dirty="0" err="1">
                  <a:latin typeface="+mj-lt"/>
                </a:rPr>
                <a:t>ion</a:t>
              </a:r>
              <a:r>
                <a:rPr lang="en-US" sz="1530" kern="0" dirty="0">
                  <a:latin typeface="+mj-lt"/>
                </a:rPr>
                <a:t> • Crashes • Analytics</a:t>
              </a:r>
            </a:p>
          </p:txBody>
        </p:sp>
        <p:sp>
          <p:nvSpPr>
            <p:cNvPr id="28" name="Shape 138"/>
            <p:cNvSpPr/>
            <p:nvPr/>
          </p:nvSpPr>
          <p:spPr>
            <a:xfrm>
              <a:off x="11057022" y="5853641"/>
              <a:ext cx="2126161"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lang="de-DE" sz="1530" kern="0" dirty="0">
                  <a:latin typeface="+mj-lt"/>
                </a:rPr>
                <a:t>Device </a:t>
              </a:r>
              <a:r>
                <a:rPr sz="1530" kern="0" dirty="0">
                  <a:latin typeface="+mj-lt"/>
                </a:rPr>
                <a:t>Test</a:t>
              </a:r>
              <a:r>
                <a:rPr lang="de-DE" sz="1530" kern="0" dirty="0">
                  <a:latin typeface="+mj-lt"/>
                </a:rPr>
                <a:t>s</a:t>
              </a:r>
              <a:endParaRPr sz="1530" kern="0" dirty="0">
                <a:latin typeface="+mj-lt"/>
              </a:endParaRPr>
            </a:p>
          </p:txBody>
        </p:sp>
        <p:sp>
          <p:nvSpPr>
            <p:cNvPr id="29" name="Shape 139"/>
            <p:cNvSpPr/>
            <p:nvPr/>
          </p:nvSpPr>
          <p:spPr>
            <a:xfrm>
              <a:off x="16605053" y="5853641"/>
              <a:ext cx="3187650"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Crashes • Analytics</a:t>
              </a:r>
            </a:p>
          </p:txBody>
        </p:sp>
        <p:sp>
          <p:nvSpPr>
            <p:cNvPr id="30" name="Shape 140"/>
            <p:cNvSpPr/>
            <p:nvPr/>
          </p:nvSpPr>
          <p:spPr>
            <a:xfrm>
              <a:off x="3202107" y="10867830"/>
              <a:ext cx="5952010"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Azure Mobile Engagement</a:t>
              </a:r>
            </a:p>
          </p:txBody>
        </p:sp>
        <p:sp>
          <p:nvSpPr>
            <p:cNvPr id="31" name="Shape 141"/>
            <p:cNvSpPr/>
            <p:nvPr/>
          </p:nvSpPr>
          <p:spPr>
            <a:xfrm>
              <a:off x="10134098" y="10867830"/>
              <a:ext cx="4127276"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Azure App Service</a:t>
              </a:r>
            </a:p>
          </p:txBody>
        </p:sp>
        <p:sp>
          <p:nvSpPr>
            <p:cNvPr id="32" name="Shape 142"/>
            <p:cNvSpPr/>
            <p:nvPr/>
          </p:nvSpPr>
          <p:spPr>
            <a:xfrm>
              <a:off x="17056293" y="10867830"/>
              <a:ext cx="2321782" cy="73063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914049"/>
              <a:r>
                <a:rPr sz="2040" kern="0">
                  <a:latin typeface="+mj-lt"/>
                </a:rPr>
                <a:t>CodePush</a:t>
              </a:r>
            </a:p>
          </p:txBody>
        </p:sp>
        <p:sp>
          <p:nvSpPr>
            <p:cNvPr id="33" name="Shape 143"/>
            <p:cNvSpPr/>
            <p:nvPr/>
          </p:nvSpPr>
          <p:spPr>
            <a:xfrm>
              <a:off x="4705487" y="11670238"/>
              <a:ext cx="2696993"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Analytics • Push</a:t>
              </a:r>
            </a:p>
          </p:txBody>
        </p:sp>
        <p:sp>
          <p:nvSpPr>
            <p:cNvPr id="34" name="Shape 144"/>
            <p:cNvSpPr/>
            <p:nvPr/>
          </p:nvSpPr>
          <p:spPr>
            <a:xfrm>
              <a:off x="10439169" y="11670238"/>
              <a:ext cx="3473067"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Tables • Auth • Push</a:t>
              </a:r>
            </a:p>
          </p:txBody>
        </p:sp>
        <p:sp>
          <p:nvSpPr>
            <p:cNvPr id="35" name="Shape 145"/>
            <p:cNvSpPr/>
            <p:nvPr/>
          </p:nvSpPr>
          <p:spPr>
            <a:xfrm>
              <a:off x="17158182" y="11670238"/>
              <a:ext cx="1985057" cy="573629"/>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3000">
                  <a:solidFill>
                    <a:srgbClr val="FFFFFF"/>
                  </a:solidFill>
                  <a:latin typeface="Segoe Pro Display"/>
                  <a:ea typeface="Segoe Pro Display"/>
                  <a:cs typeface="Segoe Pro Display"/>
                  <a:sym typeface="Segoe Pro Display"/>
                </a:defRPr>
              </a:lvl1pPr>
            </a:lstStyle>
            <a:p>
              <a:pPr defTabSz="914049"/>
              <a:r>
                <a:rPr sz="1530" kern="0">
                  <a:latin typeface="+mj-lt"/>
                </a:rPr>
                <a:t>Distribution</a:t>
              </a:r>
            </a:p>
          </p:txBody>
        </p:sp>
      </p:grpSp>
      <p:grpSp>
        <p:nvGrpSpPr>
          <p:cNvPr id="36" name="Group 35"/>
          <p:cNvGrpSpPr/>
          <p:nvPr/>
        </p:nvGrpSpPr>
        <p:grpSpPr>
          <a:xfrm>
            <a:off x="2309214" y="3817755"/>
            <a:ext cx="1553898" cy="1553898"/>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900" tIns="25900" rIns="25900" bIns="25900" anchor="ctr"/>
            <a:lstStyle/>
            <a:p>
              <a:pPr defTabSz="914049">
                <a:defRPr sz="3200">
                  <a:solidFill>
                    <a:srgbClr val="FFFFFF"/>
                  </a:solidFill>
                </a:defRPr>
              </a:pPr>
              <a:endParaRPr sz="1632" kern="0">
                <a:solidFill>
                  <a:srgbClr val="FFFFFF"/>
                </a:solidFill>
                <a:latin typeface="+mj-l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727555" y="4391221"/>
            <a:ext cx="4968716" cy="617397"/>
          </a:xfrm>
          <a:prstGeom prst="rect">
            <a:avLst/>
          </a:prstGeom>
          <a:ln w="12700">
            <a:miter lim="400000"/>
          </a:ln>
          <a:extLst>
            <a:ext uri="{C572A759-6A51-4108-AA02-DFA0A04FC94B}">
              <ma14:wrappingTextBoxFlag xmlns:ma14="http://schemas.microsoft.com/office/mac/drawingml/2011/main" val="1"/>
            </a:ext>
          </a:extLst>
        </p:spPr>
        <p:txBody>
          <a:bodyPr wrap="none" lIns="25900" tIns="25900" rIns="25900" bIns="25900"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914049"/>
            <a:r>
              <a:rPr sz="3672" kern="0" dirty="0">
                <a:latin typeface="+mj-lt"/>
              </a:rPr>
              <a:t>Visual Studio </a:t>
            </a:r>
            <a:r>
              <a:rPr lang="en-US" sz="3672" kern="0" dirty="0">
                <a:latin typeface="+mj-lt"/>
              </a:rPr>
              <a:t>App</a:t>
            </a:r>
            <a:r>
              <a:rPr sz="3672" kern="0" dirty="0">
                <a:latin typeface="+mj-lt"/>
              </a:rPr>
              <a:t> Center</a:t>
            </a:r>
            <a:endParaRPr lang="en-US" sz="3672" kern="0" dirty="0">
              <a:latin typeface="+mj-lt"/>
            </a:endParaRPr>
          </a:p>
        </p:txBody>
      </p:sp>
      <p:grpSp>
        <p:nvGrpSpPr>
          <p:cNvPr id="40" name="Group 121"/>
          <p:cNvGrpSpPr/>
          <p:nvPr/>
        </p:nvGrpSpPr>
        <p:grpSpPr>
          <a:xfrm>
            <a:off x="2309214" y="832976"/>
            <a:ext cx="1553898" cy="1553898"/>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900" tIns="25900" rIns="25900" bIns="25900" numCol="1" anchor="ctr">
              <a:noAutofit/>
            </a:bodyPr>
            <a:lstStyle/>
            <a:p>
              <a:pPr defTabSz="914049">
                <a:defRPr sz="3200">
                  <a:solidFill>
                    <a:srgbClr val="FFFFFF"/>
                  </a:solidFill>
                </a:defRPr>
              </a:pPr>
              <a:endParaRPr sz="1632" kern="0">
                <a:solidFill>
                  <a:srgbClr val="FFFFFF"/>
                </a:solidFill>
                <a:latin typeface="+mj-l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2092355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Visual Studio App Center</a:t>
            </a:r>
            <a:endParaRPr lang="de-DE" dirty="0"/>
          </a:p>
        </p:txBody>
      </p:sp>
      <p:sp>
        <p:nvSpPr>
          <p:cNvPr id="2" name="Text Placeholder 1"/>
          <p:cNvSpPr>
            <a:spLocks noGrp="1"/>
          </p:cNvSpPr>
          <p:nvPr>
            <p:ph type="body" sz="quarter" idx="10"/>
          </p:nvPr>
        </p:nvSpPr>
        <p:spPr>
          <a:xfrm>
            <a:off x="274637" y="1901632"/>
            <a:ext cx="5788537" cy="4055446"/>
          </a:xfrm>
        </p:spPr>
        <p:txBody>
          <a:bodyPr/>
          <a:lstStyle/>
          <a:p>
            <a:pPr>
              <a:lnSpc>
                <a:spcPct val="100000"/>
              </a:lnSpc>
            </a:pPr>
            <a:r>
              <a:rPr lang="en-US" sz="3600" dirty="0"/>
              <a:t>Continuous integration, delivery and feedback for iOS, Android, Windows, and </a:t>
            </a:r>
            <a:r>
              <a:rPr lang="en-US" sz="3600" dirty="0" err="1"/>
              <a:t>macOS</a:t>
            </a:r>
            <a:r>
              <a:rPr lang="en-US" sz="3600" dirty="0"/>
              <a:t> apps.</a:t>
            </a:r>
            <a:br>
              <a:rPr lang="en-US" sz="3600" dirty="0"/>
            </a:br>
            <a:endParaRPr lang="en-US" sz="3600" dirty="0"/>
          </a:p>
          <a:p>
            <a:pPr>
              <a:lnSpc>
                <a:spcPct val="100000"/>
              </a:lnSpc>
            </a:pPr>
            <a:r>
              <a:rPr lang="en-US" sz="3600" dirty="0"/>
              <a:t>Ship 5-star, higher-quality apps faster with confidence. </a:t>
            </a:r>
          </a:p>
        </p:txBody>
      </p:sp>
      <p:pic>
        <p:nvPicPr>
          <p:cNvPr id="3" name="Picture 2"/>
          <p:cNvPicPr>
            <a:picLocks noChangeAspect="1"/>
          </p:cNvPicPr>
          <p:nvPr/>
        </p:nvPicPr>
        <p:blipFill>
          <a:blip r:embed="rId3"/>
          <a:stretch>
            <a:fillRect/>
          </a:stretch>
        </p:blipFill>
        <p:spPr>
          <a:xfrm>
            <a:off x="6442415" y="2047240"/>
            <a:ext cx="5586681" cy="3764230"/>
          </a:xfrm>
          <a:prstGeom prst="rect">
            <a:avLst/>
          </a:prstGeom>
        </p:spPr>
      </p:pic>
    </p:spTree>
    <p:extLst>
      <p:ext uri="{BB962C8B-B14F-4D97-AF65-F5344CB8AC3E}">
        <p14:creationId xmlns:p14="http://schemas.microsoft.com/office/powerpoint/2010/main" val="115917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integration in minutes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388" y="2138983"/>
            <a:ext cx="1424708" cy="136638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357" y="2147743"/>
            <a:ext cx="1341581" cy="1341581"/>
          </a:xfrm>
          <a:prstGeom prst="rect">
            <a:avLst/>
          </a:prstGeom>
        </p:spPr>
      </p:pic>
      <p:sp>
        <p:nvSpPr>
          <p:cNvPr id="10" name="Rectangle 9"/>
          <p:cNvSpPr/>
          <p:nvPr/>
        </p:nvSpPr>
        <p:spPr>
          <a:xfrm>
            <a:off x="923544" y="3757616"/>
            <a:ext cx="3224460" cy="1354217"/>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Build-on-push</a:t>
            </a:r>
          </a:p>
          <a:p>
            <a:pPr algn="ctr"/>
            <a:r>
              <a:rPr lang="en-US" sz="1600" dirty="0">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8362568" y="3773662"/>
            <a:ext cx="3064349"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Build securely in the cloud</a:t>
            </a:r>
          </a:p>
          <a:p>
            <a:pPr algn="ctr"/>
            <a:r>
              <a:rPr lang="en-US" sz="1600" dirty="0">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758679" y="3757616"/>
            <a:ext cx="2828936" cy="1354217"/>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Work with existing tools</a:t>
            </a:r>
          </a:p>
          <a:p>
            <a:pPr algn="ctr"/>
            <a:r>
              <a:rPr lang="en-US" sz="1600" dirty="0">
                <a:latin typeface="Segoe UI" charset="0"/>
                <a:ea typeface="Segoe UI" charset="0"/>
                <a:cs typeface="Segoe UI" charset="0"/>
              </a:rPr>
              <a:t>Connect existing repositories in GitHub, </a:t>
            </a:r>
            <a:r>
              <a:rPr lang="en-US" sz="1600" dirty="0" err="1">
                <a:latin typeface="Segoe UI" charset="0"/>
                <a:ea typeface="Segoe UI" charset="0"/>
                <a:cs typeface="Segoe UI" charset="0"/>
              </a:rPr>
              <a:t>Bitbucket</a:t>
            </a:r>
            <a:r>
              <a:rPr lang="en-US" sz="1600" dirty="0">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689" y="2105892"/>
            <a:ext cx="1256252" cy="1487540"/>
          </a:xfrm>
          <a:prstGeom prst="rect">
            <a:avLst/>
          </a:prstGeom>
        </p:spPr>
      </p:pic>
    </p:spTree>
    <p:extLst>
      <p:ext uri="{BB962C8B-B14F-4D97-AF65-F5344CB8AC3E}">
        <p14:creationId xmlns:p14="http://schemas.microsoft.com/office/powerpoint/2010/main" val="377642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quality on real devices </a:t>
            </a:r>
            <a:endParaRPr lang="en-US" dirty="0"/>
          </a:p>
        </p:txBody>
      </p:sp>
      <p:sp>
        <p:nvSpPr>
          <p:cNvPr id="4" name="Rectangle 3"/>
          <p:cNvSpPr/>
          <p:nvPr/>
        </p:nvSpPr>
        <p:spPr>
          <a:xfrm>
            <a:off x="3162282" y="3758184"/>
            <a:ext cx="2954304"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Ship high-quality apps</a:t>
            </a:r>
            <a:r>
              <a:rPr lang="en-US" sz="1800" dirty="0">
                <a:solidFill>
                  <a:srgbClr val="7F7F7F"/>
                </a:solidFill>
                <a:latin typeface="Segoe UI" charset="0"/>
                <a:ea typeface="Segoe UI" charset="0"/>
                <a:cs typeface="Segoe UI" charset="0"/>
              </a:rPr>
              <a:t/>
            </a:r>
            <a:br>
              <a:rPr lang="en-US" sz="1800" dirty="0">
                <a:solidFill>
                  <a:srgbClr val="7F7F7F"/>
                </a:solidFill>
                <a:latin typeface="Segoe UI" charset="0"/>
                <a:ea typeface="Segoe UI" charset="0"/>
                <a:cs typeface="Segoe UI" charset="0"/>
              </a:rPr>
            </a:br>
            <a:r>
              <a:rPr lang="en-US" sz="1600" dirty="0">
                <a:latin typeface="Segoe UI" charset="0"/>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0" y="2308173"/>
            <a:ext cx="1562001" cy="1076257"/>
          </a:xfrm>
          <a:prstGeom prst="rect">
            <a:avLst/>
          </a:prstGeom>
        </p:spPr>
      </p:pic>
      <p:sp>
        <p:nvSpPr>
          <p:cNvPr id="6" name="Rectangle 5"/>
          <p:cNvSpPr/>
          <p:nvPr/>
        </p:nvSpPr>
        <p:spPr>
          <a:xfrm>
            <a:off x="314818" y="3758184"/>
            <a:ext cx="2801227" cy="1107996"/>
          </a:xfrm>
          <a:prstGeom prst="rect">
            <a:avLst/>
          </a:prstGeom>
        </p:spPr>
        <p:txBody>
          <a:bodyPr wrap="square">
            <a:spAutoFit/>
          </a:bodyPr>
          <a:lstStyle/>
          <a:p>
            <a:pPr algn="ctr"/>
            <a:r>
              <a:rPr lang="en-US" sz="1800" b="1" dirty="0">
                <a:solidFill>
                  <a:schemeClr val="tx2"/>
                </a:solidFill>
                <a:latin typeface="Segoe UI Semibold" charset="0"/>
                <a:ea typeface="Segoe UI Semibold" charset="0"/>
                <a:cs typeface="Segoe UI Semibold" charset="0"/>
              </a:rPr>
              <a:t>Release faster</a:t>
            </a:r>
          </a:p>
          <a:p>
            <a:pPr algn="ctr"/>
            <a:r>
              <a:rPr lang="en-US" sz="1600" dirty="0">
                <a:latin typeface="Segoe UI" charset="0"/>
                <a:ea typeface="Segoe UI" charset="0"/>
                <a:cs typeface="Segoe UI" charset="0"/>
              </a:rPr>
              <a:t>Shrink release times significantly and push</a:t>
            </a:r>
            <a:br>
              <a:rPr lang="en-US" sz="1600" dirty="0">
                <a:latin typeface="Segoe UI" charset="0"/>
                <a:ea typeface="Segoe UI" charset="0"/>
                <a:cs typeface="Segoe UI" charset="0"/>
              </a:rPr>
            </a:br>
            <a:r>
              <a:rPr lang="en-US" sz="1600" dirty="0">
                <a:latin typeface="Segoe UI" charset="0"/>
                <a:ea typeface="Segoe UI" charset="0"/>
                <a:cs typeface="Segoe UI" charset="0"/>
              </a:rPr>
              <a:t>new apps out faster</a:t>
            </a:r>
          </a:p>
        </p:txBody>
      </p:sp>
      <p:sp>
        <p:nvSpPr>
          <p:cNvPr id="7" name="Shape 278"/>
          <p:cNvSpPr txBox="1"/>
          <p:nvPr/>
        </p:nvSpPr>
        <p:spPr>
          <a:xfrm>
            <a:off x="9308459" y="3758184"/>
            <a:ext cx="2675296" cy="1138773"/>
          </a:xfrm>
          <a:prstGeom prst="rect">
            <a:avLst/>
          </a:prstGeom>
        </p:spPr>
        <p:txBody>
          <a:bodyPr wrap="square">
            <a:spAutoFit/>
          </a:bodyPr>
          <a:lstStyle>
            <a:defPPr>
              <a:defRPr lang="en-US"/>
            </a:defPPr>
            <a:lvl1pPr algn="ctr">
              <a:defRPr b="1">
                <a:solidFill>
                  <a:schemeClr val="tx2"/>
                </a:solidFill>
                <a:latin typeface="Segoe UI Semibold" charset="0"/>
                <a:ea typeface="Segoe UI Semibold" charset="0"/>
                <a:cs typeface="Segoe UI Semibold" charset="0"/>
              </a:defRPr>
            </a:lvl1pPr>
          </a:lstStyle>
          <a:p>
            <a:r>
              <a:rPr lang="en-US" dirty="0"/>
              <a:t>Create new features</a:t>
            </a:r>
            <a:br>
              <a:rPr lang="en-US" dirty="0"/>
            </a:br>
            <a:r>
              <a:rPr lang="en-US" dirty="0"/>
              <a:t> </a:t>
            </a:r>
            <a:r>
              <a:rPr lang="en-US" sz="1600" b="0" dirty="0">
                <a:solidFill>
                  <a:schemeClr val="tx1"/>
                </a:solidFill>
                <a:latin typeface="Segoe UI" charset="0"/>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133" y="2287693"/>
            <a:ext cx="1206899" cy="1206899"/>
          </a:xfrm>
          <a:prstGeom prst="rect">
            <a:avLst/>
          </a:prstGeom>
        </p:spPr>
      </p:pic>
      <p:sp>
        <p:nvSpPr>
          <p:cNvPr id="9" name="Shape 278"/>
          <p:cNvSpPr txBox="1"/>
          <p:nvPr/>
        </p:nvSpPr>
        <p:spPr>
          <a:xfrm>
            <a:off x="6359775" y="3758184"/>
            <a:ext cx="2895615" cy="1107996"/>
          </a:xfrm>
          <a:prstGeom prst="rect">
            <a:avLst/>
          </a:prstGeom>
        </p:spPr>
        <p:txBody>
          <a:bodyPr wrap="square">
            <a:spAutoFit/>
          </a:bodyPr>
          <a:lstStyle>
            <a:defPPr>
              <a:defRPr lang="en-US"/>
            </a:defPPr>
            <a:lvl1pPr algn="ctr">
              <a:defRPr b="1">
                <a:solidFill>
                  <a:schemeClr val="tx2"/>
                </a:solidFill>
                <a:latin typeface="Segoe UI Semibold" charset="0"/>
                <a:ea typeface="Segoe UI Semibold" charset="0"/>
                <a:cs typeface="Segoe UI Semibold" charset="0"/>
              </a:defRPr>
            </a:lvl1pPr>
          </a:lstStyle>
          <a:p>
            <a:r>
              <a:rPr lang="en-US" dirty="0"/>
              <a:t>Engage a broad audience</a:t>
            </a:r>
          </a:p>
          <a:p>
            <a:r>
              <a:rPr lang="en-US" sz="1600" b="0" dirty="0">
                <a:solidFill>
                  <a:schemeClr val="tx1"/>
                </a:solidFill>
                <a:latin typeface="Segoe UI" charset="0"/>
                <a:ea typeface="Segoe UI" charset="0"/>
                <a:cs typeface="Segoe UI" charset="0"/>
              </a:rPr>
              <a:t>Test on a broad range of devices to make sure apps work on your users’ devices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2897" y="2332607"/>
            <a:ext cx="1186419" cy="1137550"/>
          </a:xfrm>
          <a:prstGeom prst="rect">
            <a:avLst/>
          </a:prstGeom>
        </p:spPr>
      </p:pic>
      <p:grpSp>
        <p:nvGrpSpPr>
          <p:cNvPr id="19" name="Group 18"/>
          <p:cNvGrpSpPr/>
          <p:nvPr/>
        </p:nvGrpSpPr>
        <p:grpSpPr>
          <a:xfrm>
            <a:off x="3531070" y="2700822"/>
            <a:ext cx="2216728" cy="430306"/>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2319332"/>
      </p:ext>
    </p:extLst>
  </p:cSld>
  <p:clrMapOvr>
    <a:masterClrMapping/>
  </p:clrMapOvr>
  <p:transition>
    <p:fade/>
  </p:transition>
</p:sld>
</file>

<file path=ppt/theme/theme1.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Visual Studio App Center - Continuous integration, delivery and feedback for iOS, Android, Windows, and macOS apps. Ship 5-star, higher-quality apps faster with confidence.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Tareq Aljaber</DisplayName>
        <AccountId>126604</AccountId>
        <AccountType/>
      </UserInfo>
    </Owner>
    <PublishDate xmlns="230E9DF3-BE65-4C73-A93B-D1236EBD677E">2017-11-14T08:00:00+00:00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i:0#.f|membership|v-vamina@microsoft.com</DisplayName>
        <AccountId>99774</AccountId>
        <AccountType/>
      </UserInfo>
      <UserInfo>
        <DisplayName>i:0#.f|membership|v-alco@microsoft.com</DisplayName>
        <AccountId>139521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https://microsoft.sharepoint.com/sites/Infopedia_G01KC/Media/Thumbnails/G01KC-1-33905/App Center Pitch Deck L200.png</Url>
      <Description>/sites/Infopedia_G01KC/Media/Thumbnails/G01KC-1-33905/App Center Pitch Deck L200.png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Value>
      <Value>146</Value>
      <Value>128</Value>
      <Value>348</Value>
      <Value>345</Value>
      <Value>21</Value>
    </TaxCatchAll>
    <ParentID1 xmlns="230e9df3-be65-4c73-a93b-d1236ebd677e">G01KC-1-33902</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G01KC-99682991-33905</_dlc_DocId>
    <_dlc_DocIdUrl xmlns="230e9df3-be65-4c73-a93b-d1236ebd677e">
      <Url>https://microsoft.sharepoint.com/sites/Infopedia_G01KC/_layouts/15/DocIdRedir.aspx?ID=G01KC-99682991-33905</Url>
      <Description>G01KC-99682991-33905</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586E173-C945-459E-B307-0B00B674F0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fd84c869-09d7-4ff8-9ba3-dc9df05f8b7a"/>
    <ds:schemaRef ds:uri="http://purl.org/dc/elements/1.1/"/>
    <ds:schemaRef ds:uri="http://schemas.microsoft.com/office/2006/metadata/properties"/>
    <ds:schemaRef ds:uri="e81651a9-edff-4dbd-b69e-ba5f4b97aef1"/>
    <ds:schemaRef ds:uri="http://schemas.microsoft.com/sharepoint/v3"/>
    <ds:schemaRef ds:uri="http://purl.org/dc/terms/"/>
    <ds:schemaRef ds:uri="http://schemas.openxmlformats.org/package/2006/metadata/core-properties"/>
    <ds:schemaRef ds:uri="http://www.w3.org/XML/1998/namespace"/>
    <ds:schemaRef ds:uri="230e9df3-be65-4c73-a93b-d1236ebd677e"/>
    <ds:schemaRef ds:uri="230E9DF3-BE65-4C73-A93B-D1236EBD677E"/>
  </ds:schemaRefs>
</ds:datastoreItem>
</file>

<file path=customXml/itemProps4.xml><?xml version="1.0" encoding="utf-8"?>
<ds:datastoreItem xmlns:ds="http://schemas.openxmlformats.org/officeDocument/2006/customXml" ds:itemID="{B7C47D62-56D1-46E6-80E8-451852DB17E0}">
  <ds:schemaRefs>
    <ds:schemaRef ds:uri="Microsoft.SharePoint.Taxonomy.ContentTypeSync"/>
  </ds:schemaRefs>
</ds:datastoreItem>
</file>

<file path=customXml/itemProps5.xml><?xml version="1.0" encoding="utf-8"?>
<ds:datastoreItem xmlns:ds="http://schemas.openxmlformats.org/officeDocument/2006/customXml" ds:itemID="{17127FA5-96C4-4634-9FF8-109C2458968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2301</TotalTime>
  <Words>5285</Words>
  <Application>Microsoft Macintosh PowerPoint</Application>
  <PresentationFormat>Custom</PresentationFormat>
  <Paragraphs>692</Paragraphs>
  <Slides>40</Slides>
  <Notes>39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Calibri</vt:lpstr>
      <vt:lpstr>Calibri Light</vt:lpstr>
      <vt:lpstr>Rockwell Extra Bold</vt:lpstr>
      <vt:lpstr>Segoe Pro Display</vt:lpstr>
      <vt:lpstr>Segoe Pro Display Light</vt:lpstr>
      <vt:lpstr>Segoe UI</vt:lpstr>
      <vt:lpstr>Segoe UI Light</vt:lpstr>
      <vt:lpstr>Segoe UI Semibold</vt:lpstr>
      <vt:lpstr>Segoe UI Semilight</vt:lpstr>
      <vt:lpstr>Times New Roman</vt:lpstr>
      <vt:lpstr>Wingdings</vt:lpstr>
      <vt:lpstr>Gartner Template Master</vt:lpstr>
      <vt:lpstr>PowerPoint Presentation</vt:lpstr>
      <vt:lpstr>Visual Studio App Center</vt:lpstr>
      <vt:lpstr>Businesses are rapidly appifying</vt:lpstr>
      <vt:lpstr>Businesses create a multitude of apps</vt:lpstr>
      <vt:lpstr>App development challenges</vt:lpstr>
      <vt:lpstr>PowerPoint Presentation</vt:lpstr>
      <vt:lpstr>Visual Studio App Center</vt:lpstr>
      <vt:lpstr>Continuous integration in minutes </vt:lpstr>
      <vt:lpstr>Continuous quality on real devices </vt:lpstr>
      <vt:lpstr>Get Started Free Today  aka.ms/vsappcenter  </vt:lpstr>
      <vt:lpstr>PowerPoint Presentation</vt:lpstr>
      <vt:lpstr>Azure Serverless and Functions Overview</vt:lpstr>
      <vt:lpstr>PowerPoint Presentation</vt:lpstr>
      <vt:lpstr>The evolution of application platforms</vt:lpstr>
      <vt:lpstr>PowerPoint Presentation</vt:lpstr>
      <vt:lpstr>PowerPoint Presentation</vt:lpstr>
      <vt:lpstr>PowerPoint Presentation</vt:lpstr>
      <vt:lpstr>PowerPoint Presentation</vt:lpstr>
      <vt:lpstr>PowerPoint Presentation</vt:lpstr>
      <vt:lpstr>PowerPoint Presentation</vt:lpstr>
      <vt:lpstr>Serverless application platform components</vt:lpstr>
      <vt:lpstr>Serverless application platform components</vt:lpstr>
      <vt:lpstr>Serverless application platform components</vt:lpstr>
      <vt:lpstr>Serverless application platform components</vt:lpstr>
      <vt:lpstr>Serverless application platform components</vt:lpstr>
      <vt:lpstr>PowerPoint Presentation</vt:lpstr>
      <vt:lpstr>PowerPoint Presentation</vt:lpstr>
      <vt:lpstr>PowerPoint Presentation</vt:lpstr>
      <vt:lpstr>PowerPoint Presentation</vt:lpstr>
      <vt:lpstr>Logic Apps connects everything</vt:lpstr>
      <vt:lpstr>PowerPoint Presentation</vt:lpstr>
      <vt:lpstr>PowerPoint Presentation</vt:lpstr>
      <vt:lpstr>PowerPoint Presentation</vt:lpstr>
      <vt:lpstr>     Azure Functions platform features</vt:lpstr>
      <vt:lpstr>What’s new in Azure Functions</vt:lpstr>
      <vt:lpstr>Functions + Application Insights</vt:lpstr>
      <vt:lpstr>Microsoft Graph bindings for Functions</vt:lpstr>
      <vt:lpstr>Demo</vt:lpstr>
      <vt:lpstr>In review…</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Center Pitch Deck L200</dc:title>
  <cp:lastModifiedBy>June Cho</cp:lastModifiedBy>
  <cp:revision>44</cp:revision>
  <dcterms:modified xsi:type="dcterms:W3CDTF">2017-12-14T19:10:12Z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AssignedBy">
    <vt:lpwstr>adambar@microsoft.com</vt:lpwstr>
  </property>
  <property fmtid="{D5CDD505-2E9C-101B-9397-08002B2CF9AE}" pid="17" name="MSIP_Label_f42aa342-8706-4288-bd11-ebb85995028c_DateCreated">
    <vt:lpwstr>2017-03-08T15:56:54.5811656-08:00</vt:lpwstr>
  </property>
  <property fmtid="{D5CDD505-2E9C-101B-9397-08002B2CF9AE}" pid="18" name="MSIP_Label_f42aa342-8706-4288-bd11-ebb85995028c_Name">
    <vt:lpwstr>General</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of67e5d4b76f4a9db8769983fda9cec0">
    <vt:lpwstr/>
  </property>
  <property fmtid="{D5CDD505-2E9C-101B-9397-08002B2CF9AE}" pid="22" name="NewsType">
    <vt:lpwstr/>
  </property>
  <property fmtid="{D5CDD505-2E9C-101B-9397-08002B2CF9AE}" pid="23" name="_dlc_policyId">
    <vt:lpwstr/>
  </property>
  <property fmtid="{D5CDD505-2E9C-101B-9397-08002B2CF9AE}" pid="24" name="Region">
    <vt:lpwstr/>
  </property>
  <property fmtid="{D5CDD505-2E9C-101B-9397-08002B2CF9AE}" pid="25" name="Confidentiality">
    <vt:lpwstr>14;#customer ready|8986c41d-21c5-4f8f-8a12-ea4625b46858</vt:lpwstr>
  </property>
  <property fmtid="{D5CDD505-2E9C-101B-9397-08002B2CF9AE}" pid="26" name="ItemType">
    <vt:lpwstr>128;#product information|a62e948d-5e4b-4b97-9627-6d1d79eb3f6c</vt:lpwstr>
  </property>
  <property fmtid="{D5CDD505-2E9C-101B-9397-08002B2CF9AE}" pid="27" name="Industries">
    <vt:lpwstr/>
  </property>
  <property fmtid="{D5CDD505-2E9C-101B-9397-08002B2CF9AE}" pid="28" name="MSProducts">
    <vt:lpwstr/>
  </property>
  <property fmtid="{D5CDD505-2E9C-101B-9397-08002B2CF9AE}" pid="29" name="Competitors">
    <vt:lpwstr/>
  </property>
  <property fmtid="{D5CDD505-2E9C-101B-9397-08002B2CF9AE}" pid="30" name="ExperienceContentType">
    <vt:lpwstr/>
  </property>
  <property fmtid="{D5CDD505-2E9C-101B-9397-08002B2CF9AE}" pid="31" name="SMSGDomain">
    <vt:lpwstr>21;#Cloud and Enterprise|adc2fe87-c79a-4ded-a449-3f86b954069d;#345;#Developer Tools Domain|58c4098f-5b04-404d-a0e5-4dc5be632145</vt:lpwstr>
  </property>
  <property fmtid="{D5CDD505-2E9C-101B-9397-08002B2CF9AE}" pid="32" name="BusinessArchitecture">
    <vt:lpwstr/>
  </property>
  <property fmtid="{D5CDD505-2E9C-101B-9397-08002B2CF9AE}" pid="33" name="Products">
    <vt:lpwstr>146;#Visual Studio|bf0ebdd7-5d74-479a-b01e-d7b141200243</vt:lpwstr>
  </property>
  <property fmtid="{D5CDD505-2E9C-101B-9397-08002B2CF9AE}" pid="34" name="l6f004f21209409da86a713c0f24627d">
    <vt:lpwstr/>
  </property>
  <property fmtid="{D5CDD505-2E9C-101B-9397-08002B2CF9AE}" pid="35" name="MSProductsTaxHTField0">
    <vt:lpwstr/>
  </property>
  <property fmtid="{D5CDD505-2E9C-101B-9397-08002B2CF9AE}" pid="36" name="e8080b0481964c759b2c36ae49591b31">
    <vt:lpwstr/>
  </property>
  <property fmtid="{D5CDD505-2E9C-101B-9397-08002B2CF9AE}" pid="37" name="_docset_NoMedatataSyncRequired">
    <vt:lpwstr>False</vt:lpwstr>
  </property>
  <property fmtid="{D5CDD505-2E9C-101B-9397-08002B2CF9AE}" pid="38" name="TechnicalLevel">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1a347d75-48f1-44c1-ad47-b559873eac2b</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Topics">
    <vt:lpwstr/>
  </property>
  <property fmtid="{D5CDD505-2E9C-101B-9397-08002B2CF9AE}" pid="56" name="Groups">
    <vt:lpwstr>348;#Developer Platform and Tools Marketing|b117718f-aa6c-411f-b6a8-3da180b0b2c7</vt:lpwstr>
  </property>
  <property fmtid="{D5CDD505-2E9C-101B-9397-08002B2CF9AE}" pid="57" name="Languages">
    <vt:lpwstr/>
  </property>
</Properties>
</file>